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54"/>
  </p:notesMasterIdLst>
  <p:sldIdLst>
    <p:sldId id="592" r:id="rId6"/>
    <p:sldId id="650" r:id="rId7"/>
    <p:sldId id="652" r:id="rId8"/>
    <p:sldId id="653" r:id="rId9"/>
    <p:sldId id="654" r:id="rId10"/>
    <p:sldId id="655" r:id="rId11"/>
    <p:sldId id="656" r:id="rId12"/>
    <p:sldId id="657" r:id="rId13"/>
    <p:sldId id="658" r:id="rId14"/>
    <p:sldId id="659" r:id="rId15"/>
    <p:sldId id="660" r:id="rId16"/>
    <p:sldId id="661" r:id="rId17"/>
    <p:sldId id="662" r:id="rId18"/>
    <p:sldId id="663" r:id="rId19"/>
    <p:sldId id="664" r:id="rId20"/>
    <p:sldId id="665" r:id="rId21"/>
    <p:sldId id="666" r:id="rId22"/>
    <p:sldId id="667" r:id="rId23"/>
    <p:sldId id="668" r:id="rId24"/>
    <p:sldId id="669" r:id="rId25"/>
    <p:sldId id="670" r:id="rId26"/>
    <p:sldId id="671" r:id="rId27"/>
    <p:sldId id="672" r:id="rId28"/>
    <p:sldId id="673" r:id="rId29"/>
    <p:sldId id="674" r:id="rId30"/>
    <p:sldId id="698" r:id="rId31"/>
    <p:sldId id="675" r:id="rId32"/>
    <p:sldId id="676" r:id="rId33"/>
    <p:sldId id="677" r:id="rId34"/>
    <p:sldId id="678" r:id="rId35"/>
    <p:sldId id="679" r:id="rId36"/>
    <p:sldId id="680" r:id="rId37"/>
    <p:sldId id="681" r:id="rId38"/>
    <p:sldId id="682" r:id="rId39"/>
    <p:sldId id="683" r:id="rId40"/>
    <p:sldId id="684" r:id="rId41"/>
    <p:sldId id="693" r:id="rId42"/>
    <p:sldId id="695" r:id="rId43"/>
    <p:sldId id="694" r:id="rId44"/>
    <p:sldId id="696" r:id="rId45"/>
    <p:sldId id="699" r:id="rId46"/>
    <p:sldId id="685" r:id="rId47"/>
    <p:sldId id="686" r:id="rId48"/>
    <p:sldId id="688" r:id="rId49"/>
    <p:sldId id="689" r:id="rId50"/>
    <p:sldId id="690" r:id="rId51"/>
    <p:sldId id="691" r:id="rId52"/>
    <p:sldId id="697" r:id="rId5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7E"/>
    <a:srgbClr val="B2C4FF"/>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3590" autoAdjust="0"/>
  </p:normalViewPr>
  <p:slideViewPr>
    <p:cSldViewPr snapToGrid="0" showGuides="1">
      <p:cViewPr varScale="1">
        <p:scale>
          <a:sx n="102" d="100"/>
          <a:sy n="102" d="100"/>
        </p:scale>
        <p:origin x="894" y="96"/>
      </p:cViewPr>
      <p:guideLst>
        <p:guide orient="horz" pos="2160"/>
        <p:guide pos="3840"/>
      </p:guideLst>
    </p:cSldViewPr>
  </p:slideViewPr>
  <p:outlineViewPr>
    <p:cViewPr>
      <p:scale>
        <a:sx n="33" d="100"/>
        <a:sy n="33" d="100"/>
      </p:scale>
      <p:origin x="0" y="-23604"/>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sast001pngx.saas.hp.com/help/full/Content/Platform/plfrmCategoryManLanding.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sast001pngx.saas.hp.com/help/full/Content/Platform/plfrmCategoryManLanding.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5698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3385415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fr-FR" b="1" dirty="0">
                <a:latin typeface="Arial" panose="020B0604020202020204" pitchFamily="34" charset="0"/>
                <a:cs typeface="Arial" panose="020B0604020202020204" pitchFamily="34" charset="0"/>
              </a:rPr>
              <a:t>SACM Model</a:t>
            </a:r>
          </a:p>
          <a:p>
            <a:r>
              <a:rPr lang="en-US" dirty="0">
                <a:latin typeface="Arial" panose="020B0604020202020204" pitchFamily="34" charset="0"/>
                <a:cs typeface="Arial" panose="020B0604020202020204" pitchFamily="34" charset="0"/>
              </a:rPr>
              <a:t>The model is a framework to define, manage, and track all individual components that support organizational business services. </a:t>
            </a:r>
          </a:p>
          <a:p>
            <a:r>
              <a:rPr lang="en-US" dirty="0">
                <a:latin typeface="Arial" panose="020B0604020202020204" pitchFamily="34" charset="0"/>
                <a:cs typeface="Arial" panose="020B0604020202020204" pitchFamily="34" charset="0"/>
              </a:rPr>
              <a:t>Each hierarchical level in the model is a container for one or more components.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Service Catalog provides a list of supported business services that end users can request. The list of available services are organized into categories, such as application services or communications services.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Service Asset and Configuration Management model uses the category information provided in a service request. The category determines which path to follow through the Service Asset and Configuration Management model to access an individual device that supports a business service in that category.</a:t>
            </a:r>
          </a:p>
          <a:p>
            <a:endParaRPr lang="fr-FR" dirty="0">
              <a:latin typeface="Arial" panose="020B0604020202020204" pitchFamily="34" charset="0"/>
              <a:cs typeface="Arial" panose="020B0604020202020204" pitchFamily="34" charset="0"/>
            </a:endParaRPr>
          </a:p>
          <a:p>
            <a:pPr marL="0" lvl="1" defTabSz="483306">
              <a:defRPr/>
            </a:pPr>
            <a:r>
              <a:rPr lang="fr-FR" b="1" dirty="0" err="1">
                <a:latin typeface="Arial" panose="020B0604020202020204" pitchFamily="34" charset="0"/>
                <a:cs typeface="Arial" panose="020B0604020202020204" pitchFamily="34" charset="0"/>
              </a:rPr>
              <a:t>Category</a:t>
            </a:r>
            <a:r>
              <a:rPr lang="fr-FR"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Categorization Service Catalog and Service Requests</a:t>
            </a:r>
          </a:p>
          <a:p>
            <a:pPr marL="0" lvl="1" defTabSz="483306">
              <a:defRPr/>
            </a:pPr>
            <a:r>
              <a:rPr lang="fr-FR" b="1" dirty="0">
                <a:latin typeface="Arial" panose="020B0604020202020204" pitchFamily="34" charset="0"/>
                <a:cs typeface="Arial" panose="020B0604020202020204" pitchFamily="34" charset="0"/>
              </a:rPr>
              <a:t>Service </a:t>
            </a:r>
            <a:r>
              <a:rPr lang="fr-FR" b="1" dirty="0" err="1">
                <a:latin typeface="Arial" panose="020B0604020202020204" pitchFamily="34" charset="0"/>
                <a:cs typeface="Arial" panose="020B0604020202020204" pitchFamily="34" charset="0"/>
              </a:rPr>
              <a:t>Definition</a:t>
            </a:r>
            <a:r>
              <a:rPr lang="fr-FR"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Global description of provided services</a:t>
            </a:r>
          </a:p>
          <a:p>
            <a:pPr defTabSz="483306">
              <a:defRPr/>
            </a:pPr>
            <a:r>
              <a:rPr lang="fr-FR" b="1" dirty="0" err="1">
                <a:latin typeface="Arial" panose="020B0604020202020204" pitchFamily="34" charset="0"/>
                <a:cs typeface="Arial" panose="020B0604020202020204" pitchFamily="34" charset="0"/>
              </a:rPr>
              <a:t>Actual</a:t>
            </a:r>
            <a:r>
              <a:rPr lang="fr-FR" b="1" dirty="0">
                <a:latin typeface="Arial" panose="020B0604020202020204" pitchFamily="34" charset="0"/>
                <a:cs typeface="Arial" panose="020B0604020202020204" pitchFamily="34" charset="0"/>
              </a:rPr>
              <a:t> Service</a:t>
            </a:r>
            <a:r>
              <a:rPr lang="fr-FR" dirty="0">
                <a:latin typeface="Arial" panose="020B0604020202020204" pitchFamily="34" charset="0"/>
                <a:cs typeface="Arial" panose="020B0604020202020204" pitchFamily="34" charset="0"/>
              </a:rPr>
              <a:t>: </a:t>
            </a:r>
            <a:r>
              <a:rPr lang="fr-FR" dirty="0">
                <a:solidFill>
                  <a:srgbClr val="000000"/>
                </a:solidFill>
                <a:latin typeface="Arial" panose="020B0604020202020204" pitchFamily="34" charset="0"/>
                <a:cs typeface="Arial" panose="020B0604020202020204" pitchFamily="34" charset="0"/>
              </a:rPr>
              <a:t>One or </a:t>
            </a:r>
            <a:r>
              <a:rPr lang="en-US" dirty="0">
                <a:solidFill>
                  <a:srgbClr val="000000"/>
                </a:solidFill>
                <a:latin typeface="Arial" panose="020B0604020202020204" pitchFamily="34" charset="0"/>
                <a:cs typeface="Arial" panose="020B0604020202020204" pitchFamily="34" charset="0"/>
              </a:rPr>
              <a:t>several</a:t>
            </a:r>
            <a:r>
              <a:rPr lang="fr-FR" dirty="0">
                <a:solidFill>
                  <a:srgbClr val="000000"/>
                </a:solidFill>
                <a:latin typeface="Arial" panose="020B0604020202020204" pitchFamily="34" charset="0"/>
                <a:cs typeface="Arial" panose="020B0604020202020204" pitchFamily="34" charset="0"/>
              </a:rPr>
              <a:t> instances of one service. </a:t>
            </a:r>
            <a:r>
              <a:rPr lang="en-US" dirty="0">
                <a:solidFill>
                  <a:srgbClr val="000000"/>
                </a:solidFill>
                <a:latin typeface="Arial" panose="020B0604020202020204" pitchFamily="34" charset="0"/>
                <a:cs typeface="Arial" panose="020B0604020202020204" pitchFamily="34" charset="0"/>
              </a:rPr>
              <a:t>Business</a:t>
            </a:r>
            <a:r>
              <a:rPr lang="fr-FR" dirty="0">
                <a:solidFill>
                  <a:srgbClr val="000000"/>
                </a:solidFill>
                <a:latin typeface="Arial" panose="020B0604020202020204" pitchFamily="34" charset="0"/>
                <a:cs typeface="Arial" panose="020B0604020202020204" pitchFamily="34" charset="0"/>
              </a:rPr>
              <a:t> service or Infrastructure service</a:t>
            </a:r>
            <a:endParaRPr lang="en-US" dirty="0">
              <a:solidFill>
                <a:srgbClr val="000000"/>
              </a:solidFill>
              <a:latin typeface="Arial" panose="020B0604020202020204" pitchFamily="34" charset="0"/>
              <a:cs typeface="Arial" panose="020B0604020202020204" pitchFamily="34" charset="0"/>
            </a:endParaRPr>
          </a:p>
          <a:p>
            <a:pPr defTabSz="483306">
              <a:defRPr/>
            </a:pPr>
            <a:r>
              <a:rPr lang="fr-FR" b="1" dirty="0">
                <a:latin typeface="Arial" panose="020B0604020202020204" pitchFamily="34" charset="0"/>
                <a:cs typeface="Arial" panose="020B0604020202020204" pitchFamily="34" charset="0"/>
              </a:rPr>
              <a:t>Service Component</a:t>
            </a:r>
            <a:r>
              <a:rPr lang="fr-FR"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Subset</a:t>
            </a:r>
            <a:r>
              <a:rPr lang="fr-FR" dirty="0">
                <a:solidFill>
                  <a:srgbClr val="000000"/>
                </a:solidFill>
                <a:latin typeface="Arial" panose="020B0604020202020204" pitchFamily="34" charset="0"/>
                <a:cs typeface="Arial" panose="020B0604020202020204" pitchFamily="34" charset="0"/>
              </a:rPr>
              <a:t> of the service (Application </a:t>
            </a:r>
            <a:r>
              <a:rPr lang="en-US" dirty="0">
                <a:solidFill>
                  <a:srgbClr val="000000"/>
                </a:solidFill>
                <a:latin typeface="Arial" panose="020B0604020202020204" pitchFamily="34" charset="0"/>
                <a:cs typeface="Arial" panose="020B0604020202020204" pitchFamily="34" charset="0"/>
              </a:rPr>
              <a:t>components</a:t>
            </a:r>
            <a:r>
              <a:rPr lang="fr-FR" dirty="0">
                <a:solidFill>
                  <a:srgbClr val="000000"/>
                </a:solidFill>
                <a:latin typeface="Arial" panose="020B0604020202020204" pitchFamily="34" charset="0"/>
                <a:cs typeface="Arial" panose="020B0604020202020204" pitchFamily="34" charset="0"/>
              </a:rPr>
              <a:t>)</a:t>
            </a:r>
            <a:endParaRPr lang="en-US" dirty="0">
              <a:solidFill>
                <a:srgbClr val="000000"/>
              </a:solidFill>
              <a:latin typeface="Arial" panose="020B0604020202020204" pitchFamily="34" charset="0"/>
              <a:cs typeface="Arial" panose="020B0604020202020204" pitchFamily="34" charset="0"/>
            </a:endParaRPr>
          </a:p>
          <a:p>
            <a:pPr defTabSz="483306">
              <a:defRPr/>
            </a:pPr>
            <a:r>
              <a:rPr lang="fr-FR" b="1" dirty="0">
                <a:latin typeface="Arial" panose="020B0604020202020204" pitchFamily="34" charset="0"/>
                <a:cs typeface="Arial" panose="020B0604020202020204" pitchFamily="34" charset="0"/>
              </a:rPr>
              <a:t>System </a:t>
            </a:r>
            <a:r>
              <a:rPr lang="fr-FR" b="1" dirty="0" err="1">
                <a:latin typeface="Arial" panose="020B0604020202020204" pitchFamily="34" charset="0"/>
                <a:cs typeface="Arial" panose="020B0604020202020204" pitchFamily="34" charset="0"/>
              </a:rPr>
              <a:t>Element</a:t>
            </a:r>
            <a:r>
              <a:rPr lang="fr-FR"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Enables the service to be available</a:t>
            </a:r>
          </a:p>
          <a:p>
            <a:pPr defTabSz="483306">
              <a:defRPr/>
            </a:pPr>
            <a:r>
              <a:rPr lang="fr-FR" b="1" dirty="0" err="1">
                <a:latin typeface="Arial" panose="020B0604020202020204" pitchFamily="34" charset="0"/>
                <a:cs typeface="Arial" panose="020B0604020202020204" pitchFamily="34" charset="0"/>
              </a:rPr>
              <a:t>Device</a:t>
            </a:r>
            <a:r>
              <a:rPr lang="fr-FR" dirty="0">
                <a:latin typeface="Arial" panose="020B0604020202020204" pitchFamily="34" charset="0"/>
                <a:cs typeface="Arial" panose="020B0604020202020204" pitchFamily="34" charset="0"/>
              </a:rPr>
              <a:t>: </a:t>
            </a:r>
            <a:r>
              <a:rPr lang="en-US" dirty="0">
                <a:solidFill>
                  <a:srgbClr val="000000"/>
                </a:solidFill>
                <a:latin typeface="Arial" panose="020B0604020202020204" pitchFamily="34" charset="0"/>
                <a:cs typeface="Arial" panose="020B0604020202020204" pitchFamily="34" charset="0"/>
              </a:rPr>
              <a:t>Individual</a:t>
            </a:r>
            <a:r>
              <a:rPr lang="fr-FR" dirty="0">
                <a:solidFill>
                  <a:srgbClr val="000000"/>
                </a:solidFill>
                <a:latin typeface="Arial" panose="020B0604020202020204" pitchFamily="34" charset="0"/>
                <a:cs typeface="Arial" panose="020B0604020202020204" pitchFamily="34" charset="0"/>
              </a:rPr>
              <a:t> Configuration Item</a:t>
            </a:r>
            <a:endParaRPr lang="en-US" dirty="0">
              <a:solidFill>
                <a:srgbClr val="00000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97928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fontScale="85000" lnSpcReduction="20000"/>
          </a:bodyPr>
          <a:lstStyle/>
          <a:p>
            <a:r>
              <a:rPr lang="en-US" dirty="0">
                <a:latin typeface="Arial" panose="020B0604020202020204" pitchFamily="34" charset="0"/>
                <a:cs typeface="Arial" panose="020B0604020202020204" pitchFamily="34" charset="0"/>
              </a:rPr>
              <a:t>The Service Anywhere model is a framework to define, manage, and track all individual components that support your organizational business services. Each hierarchical level in the model is a container for one or more components. The Service Catalog provides a list of supported business services that end users can request. The list of available services are organized into categories, such as application services or communications services.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Service Asset and Configuration Management model uses the category information provided in a service request. The category determines which path to follow through the Service Asset and Configuration Management model to access an individual device that supports a business service in that category. The following diagram shows the complete Service Asset and Configuration Management model that depends on the category specified in the service request.</a:t>
            </a:r>
          </a:p>
          <a:p>
            <a:endParaRPr lang="fr-FR"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Service definition</a:t>
            </a:r>
          </a:p>
          <a:p>
            <a:r>
              <a:rPr lang="en-US" dirty="0">
                <a:latin typeface="Arial" panose="020B0604020202020204" pitchFamily="34" charset="0"/>
                <a:cs typeface="Arial" panose="020B0604020202020204" pitchFamily="34" charset="0"/>
              </a:rPr>
              <a:t>Each </a:t>
            </a:r>
            <a:r>
              <a:rPr lang="en-US" dirty="0">
                <a:latin typeface="Arial" panose="020B0604020202020204" pitchFamily="34" charset="0"/>
                <a:cs typeface="Arial" panose="020B0604020202020204" pitchFamily="34" charset="0"/>
                <a:hlinkClick r:id="rId3"/>
              </a:rPr>
              <a:t>category</a:t>
            </a:r>
            <a:r>
              <a:rPr lang="en-US" dirty="0">
                <a:latin typeface="Arial" panose="020B0604020202020204" pitchFamily="34" charset="0"/>
                <a:cs typeface="Arial" panose="020B0604020202020204" pitchFamily="34" charset="0"/>
              </a:rPr>
              <a:t> contains one or more </a:t>
            </a:r>
            <a:r>
              <a:rPr lang="en-US" i="1" dirty="0">
                <a:latin typeface="Arial" panose="020B0604020202020204" pitchFamily="34" charset="0"/>
                <a:cs typeface="Arial" panose="020B0604020202020204" pitchFamily="34" charset="0"/>
              </a:rPr>
              <a:t>service definitions</a:t>
            </a:r>
            <a:r>
              <a:rPr lang="en-US" dirty="0">
                <a:latin typeface="Arial" panose="020B0604020202020204" pitchFamily="34" charset="0"/>
                <a:cs typeface="Arial" panose="020B0604020202020204" pitchFamily="34" charset="0"/>
              </a:rPr>
              <a:t>. A service provides value to the end user and supports their goals. A service definition is a high-level description of the provided service. The service definition also groups actual services that are part of the same domain.</a:t>
            </a:r>
          </a:p>
          <a:p>
            <a:endParaRPr lang="fr-FR"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following example, there are four categories. Each category contains definitions for the services that belong to that category. </a:t>
            </a:r>
            <a:endParaRPr lang="fr-FR"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Store (category)</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Book Store (service definition)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CD Store (service definition)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example, you can see how the category specified by a service request can determine the entry point of the SACM model. Book store and CD store are the service definitions that belong to the category of Store.</a:t>
            </a:r>
          </a:p>
        </p:txBody>
      </p:sp>
      <p:sp>
        <p:nvSpPr>
          <p:cNvPr id="7" name="Slide Number Placeholder 6"/>
          <p:cNvSpPr>
            <a:spLocks noGrp="1"/>
          </p:cNvSpPr>
          <p:nvPr>
            <p:ph type="sldNum" sz="quarter" idx="13"/>
          </p:nvPr>
        </p:nvSpPr>
        <p:spPr/>
        <p:txBody>
          <a:bodyPr/>
          <a:lstStyle/>
          <a:p>
            <a:fld id="{22A853E8-D85F-5D49-95D2-E1D96ABFE2B9}" type="slidenum">
              <a:rPr lang="en-GB" smtClean="0"/>
              <a:pPr/>
              <a:t>13</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69434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fontScale="92500"/>
          </a:bodyPr>
          <a:lstStyle/>
          <a:p>
            <a:r>
              <a:rPr lang="en-US" b="1" dirty="0">
                <a:latin typeface="Arial" panose="020B0604020202020204" pitchFamily="34" charset="0"/>
                <a:cs typeface="Arial" panose="020B0604020202020204" pitchFamily="34" charset="0"/>
              </a:rPr>
              <a:t>Actual service</a:t>
            </a:r>
          </a:p>
          <a:p>
            <a:r>
              <a:rPr lang="en-US" dirty="0">
                <a:latin typeface="Arial" panose="020B0604020202020204" pitchFamily="34" charset="0"/>
                <a:cs typeface="Arial" panose="020B0604020202020204" pitchFamily="34" charset="0"/>
              </a:rPr>
              <a:t>Each service definition contains zero or more </a:t>
            </a:r>
            <a:r>
              <a:rPr lang="en-US" i="1" dirty="0">
                <a:latin typeface="Arial" panose="020B0604020202020204" pitchFamily="34" charset="0"/>
                <a:cs typeface="Arial" panose="020B0604020202020204" pitchFamily="34" charset="0"/>
              </a:rPr>
              <a:t>actual services</a:t>
            </a:r>
            <a:r>
              <a:rPr lang="en-US" dirty="0">
                <a:latin typeface="Arial" panose="020B0604020202020204" pitchFamily="34" charset="0"/>
                <a:cs typeface="Arial" panose="020B0604020202020204" pitchFamily="34" charset="0"/>
              </a:rPr>
              <a:t>. The actual service is an instance of a service that benefits end users. It might be a business service or an infrastructure service. An actual service can also be a non-technical service, such as a mailbox where you deliver letters and other physical documents.</a:t>
            </a:r>
          </a:p>
          <a:p>
            <a:endParaRPr lang="fr-FR"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example, </a:t>
            </a:r>
            <a:r>
              <a:rPr lang="en-US" i="1" dirty="0">
                <a:latin typeface="Arial" panose="020B0604020202020204" pitchFamily="34" charset="0"/>
                <a:cs typeface="Arial" panose="020B0604020202020204" pitchFamily="34" charset="0"/>
              </a:rPr>
              <a:t>Buy new book</a:t>
            </a:r>
            <a:r>
              <a:rPr lang="en-US" dirty="0">
                <a:latin typeface="Arial" panose="020B0604020202020204" pitchFamily="34" charset="0"/>
                <a:cs typeface="Arial" panose="020B0604020202020204" pitchFamily="34" charset="0"/>
              </a:rPr>
              <a:t> and </a:t>
            </a:r>
            <a:r>
              <a:rPr lang="en-US" i="1" dirty="0">
                <a:latin typeface="Arial" panose="020B0604020202020204" pitchFamily="34" charset="0"/>
                <a:cs typeface="Arial" panose="020B0604020202020204" pitchFamily="34" charset="0"/>
              </a:rPr>
              <a:t>Buy used book</a:t>
            </a:r>
            <a:r>
              <a:rPr lang="en-US" dirty="0">
                <a:latin typeface="Arial" panose="020B0604020202020204" pitchFamily="34" charset="0"/>
                <a:cs typeface="Arial" panose="020B0604020202020204" pitchFamily="34" charset="0"/>
              </a:rPr>
              <a:t> are actual services that belong to the Book Store service definition. </a:t>
            </a:r>
            <a:r>
              <a:rPr lang="en-US" i="1" dirty="0">
                <a:latin typeface="Arial" panose="020B0604020202020204" pitchFamily="34" charset="0"/>
                <a:cs typeface="Arial" panose="020B0604020202020204" pitchFamily="34" charset="0"/>
              </a:rPr>
              <a:t>Buy new CD</a:t>
            </a:r>
            <a:r>
              <a:rPr lang="en-US" dirty="0">
                <a:latin typeface="Arial" panose="020B0604020202020204" pitchFamily="34" charset="0"/>
                <a:cs typeface="Arial" panose="020B0604020202020204" pitchFamily="34" charset="0"/>
              </a:rPr>
              <a:t> and </a:t>
            </a:r>
            <a:r>
              <a:rPr lang="en-US" i="1" dirty="0">
                <a:latin typeface="Arial" panose="020B0604020202020204" pitchFamily="34" charset="0"/>
                <a:cs typeface="Arial" panose="020B0604020202020204" pitchFamily="34" charset="0"/>
              </a:rPr>
              <a:t>Buy used CD</a:t>
            </a:r>
            <a:r>
              <a:rPr lang="en-US" dirty="0">
                <a:latin typeface="Arial" panose="020B0604020202020204" pitchFamily="34" charset="0"/>
                <a:cs typeface="Arial" panose="020B0604020202020204" pitchFamily="34" charset="0"/>
              </a:rPr>
              <a:t> are actual services that belong to the CD Store service definition.</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Store (category)</a:t>
            </a:r>
          </a:p>
          <a:p>
            <a:r>
              <a:rPr lang="en-US" dirty="0">
                <a:latin typeface="Arial" panose="020B0604020202020204" pitchFamily="34" charset="0"/>
                <a:cs typeface="Arial" panose="020B0604020202020204" pitchFamily="34" charset="0"/>
              </a:rPr>
              <a:t>     Book Store (service definition)</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Buy new book (actual service)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Buy used book (actual service)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CD Store (service definition)</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Buy new CD (actual service)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Buy used CD (actual service)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Note that in this example, the actual services are business services consumed by an end user. The following diagram shows the relationships among the Store category, Book Store service definition, and the dependent actual services.</a:t>
            </a:r>
          </a:p>
        </p:txBody>
      </p:sp>
      <p:sp>
        <p:nvSpPr>
          <p:cNvPr id="7" name="Slide Number Placeholder 6"/>
          <p:cNvSpPr>
            <a:spLocks noGrp="1"/>
          </p:cNvSpPr>
          <p:nvPr>
            <p:ph type="sldNum" sz="quarter" idx="13"/>
          </p:nvPr>
        </p:nvSpPr>
        <p:spPr/>
        <p:txBody>
          <a:bodyPr/>
          <a:lstStyle/>
          <a:p>
            <a:fld id="{22A853E8-D85F-5D49-95D2-E1D96ABFE2B9}" type="slidenum">
              <a:rPr lang="en-GB" smtClean="0"/>
              <a:pPr/>
              <a:t>14</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55851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fontScale="92500" lnSpcReduction="10000"/>
          </a:bodyPr>
          <a:lstStyle/>
          <a:p>
            <a:r>
              <a:rPr lang="en-US" b="1" dirty="0">
                <a:latin typeface="Arial" panose="020B0604020202020204" pitchFamily="34" charset="0"/>
                <a:cs typeface="Arial" panose="020B0604020202020204" pitchFamily="34" charset="0"/>
              </a:rPr>
              <a:t>Service component</a:t>
            </a:r>
          </a:p>
          <a:p>
            <a:r>
              <a:rPr lang="en-US" dirty="0">
                <a:latin typeface="Arial" panose="020B0604020202020204" pitchFamily="34" charset="0"/>
                <a:cs typeface="Arial" panose="020B0604020202020204" pitchFamily="34" charset="0"/>
              </a:rPr>
              <a:t>Each actual service contains one or more </a:t>
            </a:r>
            <a:r>
              <a:rPr lang="en-US" i="1" dirty="0">
                <a:latin typeface="Arial" panose="020B0604020202020204" pitchFamily="34" charset="0"/>
                <a:cs typeface="Arial" panose="020B0604020202020204" pitchFamily="34" charset="0"/>
              </a:rPr>
              <a:t>service components</a:t>
            </a:r>
            <a:r>
              <a:rPr lang="en-US" dirty="0">
                <a:latin typeface="Arial" panose="020B0604020202020204" pitchFamily="34" charset="0"/>
                <a:cs typeface="Arial" panose="020B0604020202020204" pitchFamily="34" charset="0"/>
              </a:rPr>
              <a:t>. Each service component can support one or more actual services. </a:t>
            </a:r>
          </a:p>
          <a:p>
            <a:r>
              <a:rPr lang="en-US" dirty="0">
                <a:latin typeface="Arial" panose="020B0604020202020204" pitchFamily="34" charset="0"/>
                <a:cs typeface="Arial" panose="020B0604020202020204" pitchFamily="34" charset="0"/>
              </a:rPr>
              <a:t>The service component and the actual service represent the business service logic of the organization in the Service Asset and Configuration Management data model. </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Store (category)</a:t>
            </a:r>
          </a:p>
          <a:p>
            <a:r>
              <a:rPr lang="en-US" dirty="0">
                <a:latin typeface="Arial" panose="020B0604020202020204" pitchFamily="34" charset="0"/>
                <a:cs typeface="Arial" panose="020B0604020202020204" pitchFamily="34" charset="0"/>
              </a:rPr>
              <a:t>     Book Store (service definition)</a:t>
            </a:r>
          </a:p>
          <a:p>
            <a:r>
              <a:rPr lang="en-US" dirty="0">
                <a:latin typeface="Arial" panose="020B0604020202020204" pitchFamily="34" charset="0"/>
                <a:cs typeface="Arial" panose="020B0604020202020204" pitchFamily="34" charset="0"/>
              </a:rPr>
              <a:t>          Buy new book (actual service)</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Orders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Catalog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Shipment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Buy used book (actual service)</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Orders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Catalog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Shipment application (</a:t>
            </a:r>
            <a:r>
              <a:rPr lang="en-US" b="1" i="1" dirty="0">
                <a:latin typeface="Arial" panose="020B0604020202020204" pitchFamily="34" charset="0"/>
                <a:cs typeface="Arial" panose="020B0604020202020204" pitchFamily="34" charset="0"/>
              </a:rPr>
              <a:t>service component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CD Store (service definition)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In this example, the actual services each contain three service components. These service components are the Orders, Catalog and Shipment application. Each component supports the actual service. An service component can also depend on another actual service. For example, the Catalog application uses Database services.</a:t>
            </a:r>
          </a:p>
        </p:txBody>
      </p:sp>
      <p:sp>
        <p:nvSpPr>
          <p:cNvPr id="7" name="Slide Number Placeholder 6"/>
          <p:cNvSpPr>
            <a:spLocks noGrp="1"/>
          </p:cNvSpPr>
          <p:nvPr>
            <p:ph type="sldNum" sz="quarter" idx="13"/>
          </p:nvPr>
        </p:nvSpPr>
        <p:spPr/>
        <p:txBody>
          <a:bodyPr/>
          <a:lstStyle/>
          <a:p>
            <a:fld id="{22A853E8-D85F-5D49-95D2-E1D96ABFE2B9}" type="slidenum">
              <a:rPr lang="en-GB" smtClean="0"/>
              <a:pPr/>
              <a:t>15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67608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fontScale="70000" lnSpcReduction="20000"/>
          </a:bodyPr>
          <a:lstStyle/>
          <a:p>
            <a:r>
              <a:rPr lang="en-US" b="1" dirty="0">
                <a:latin typeface="Arial" panose="020B0604020202020204" pitchFamily="34" charset="0"/>
                <a:cs typeface="Arial" panose="020B0604020202020204" pitchFamily="34" charset="0"/>
              </a:rPr>
              <a:t>System element</a:t>
            </a:r>
          </a:p>
          <a:p>
            <a:r>
              <a:rPr lang="en-US" dirty="0">
                <a:latin typeface="Arial" panose="020B0604020202020204" pitchFamily="34" charset="0"/>
                <a:cs typeface="Arial" panose="020B0604020202020204" pitchFamily="34" charset="0"/>
              </a:rPr>
              <a:t>A system element is the functionality supported by a device. For example, a server is a device. When this server runs a specific set of applications, it becomes a web server. The web server is the system element. The parent service component is a complete application system that depends on the web service (a system element) to make the actual service available to an end user.</a:t>
            </a:r>
          </a:p>
          <a:p>
            <a:r>
              <a:rPr lang="en-US" dirty="0">
                <a:latin typeface="Arial" panose="020B0604020202020204" pitchFamily="34" charset="0"/>
                <a:cs typeface="Arial" panose="020B0604020202020204" pitchFamily="34" charset="0"/>
              </a:rPr>
              <a:t>Each service component contains zero or more system elements. </a:t>
            </a:r>
          </a:p>
          <a:p>
            <a:r>
              <a:rPr lang="en-US" dirty="0">
                <a:latin typeface="Arial" panose="020B0604020202020204" pitchFamily="34" charset="0"/>
                <a:cs typeface="Arial" panose="020B0604020202020204" pitchFamily="34" charset="0"/>
              </a:rPr>
              <a:t>Each system element contains zero or more devices.</a:t>
            </a:r>
          </a:p>
          <a:p>
            <a:r>
              <a:rPr lang="en-US" dirty="0">
                <a:latin typeface="Arial" panose="020B0604020202020204" pitchFamily="34" charset="0"/>
                <a:cs typeface="Arial" panose="020B0604020202020204" pitchFamily="34" charset="0"/>
              </a:rPr>
              <a:t>Each system element can support zero or more service components. </a:t>
            </a:r>
          </a:p>
          <a:p>
            <a:endParaRPr lang="fr-FR"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example, an application server and web server are necessary to support an online book ordering system. A database is also essential to store customer and order I</a:t>
            </a:r>
          </a:p>
          <a:p>
            <a:r>
              <a:rPr lang="en-US" b="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Store (category)</a:t>
            </a:r>
          </a:p>
          <a:p>
            <a:r>
              <a:rPr lang="en-US" dirty="0">
                <a:latin typeface="Arial" panose="020B0604020202020204" pitchFamily="34" charset="0"/>
                <a:cs typeface="Arial" panose="020B0604020202020204" pitchFamily="34" charset="0"/>
              </a:rPr>
              <a:t>     Book Store (service definition)</a:t>
            </a:r>
          </a:p>
          <a:p>
            <a:r>
              <a:rPr lang="en-US" dirty="0">
                <a:latin typeface="Arial" panose="020B0604020202020204" pitchFamily="34" charset="0"/>
                <a:cs typeface="Arial" panose="020B0604020202020204" pitchFamily="34" charset="0"/>
              </a:rPr>
              <a:t>          Buy new book (actual service)</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Buy used book (actual service)</a:t>
            </a:r>
          </a:p>
          <a:p>
            <a:r>
              <a:rPr lang="en-US" dirty="0">
                <a:latin typeface="Arial" panose="020B0604020202020204" pitchFamily="34" charset="0"/>
                <a:cs typeface="Arial" panose="020B0604020202020204" pitchFamily="34" charset="0"/>
              </a:rPr>
              <a:t>                Orders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Catalog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JBoss</a:t>
            </a:r>
            <a:r>
              <a:rPr lang="en-US" b="1" dirty="0">
                <a:latin typeface="Arial" panose="020B0604020202020204" pitchFamily="34" charset="0"/>
                <a:cs typeface="Arial" panose="020B0604020202020204" pitchFamily="34" charset="0"/>
              </a:rPr>
              <a:t> application server (</a:t>
            </a:r>
            <a:r>
              <a:rPr lang="en-US" b="1" i="1" dirty="0">
                <a:latin typeface="Arial" panose="020B0604020202020204" pitchFamily="34" charset="0"/>
                <a:cs typeface="Arial" panose="020B0604020202020204" pitchFamily="34" charset="0"/>
              </a:rPr>
              <a:t>system element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IIS web server (</a:t>
            </a:r>
            <a:r>
              <a:rPr lang="en-US" b="1" i="1" dirty="0">
                <a:latin typeface="Arial" panose="020B0604020202020204" pitchFamily="34" charset="0"/>
                <a:cs typeface="Arial" panose="020B0604020202020204" pitchFamily="34" charset="0"/>
              </a:rPr>
              <a:t>system element</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Shipment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CD Store (service definition)</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In this example there are two system elements contained in the Catalog application. Each system element is defined by a record that is related to the subordinate device records.</a:t>
            </a:r>
          </a:p>
          <a:p>
            <a:r>
              <a:rPr lang="en-US" b="1" dirty="0">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This example also shows how a service component can also depend on an actual service (Database services) that has its own service component (a database application) and system elements (Oracle instances).</a:t>
            </a:r>
          </a:p>
          <a:p>
            <a:r>
              <a:rPr lang="en-US" dirty="0">
                <a:latin typeface="Arial" panose="020B0604020202020204" pitchFamily="34" charset="0"/>
                <a:cs typeface="Arial" panose="020B0604020202020204" pitchFamily="34" charset="0"/>
              </a:rPr>
              <a:t>Information captured in the online book ordering system.</a:t>
            </a:r>
          </a:p>
        </p:txBody>
      </p:sp>
      <p:sp>
        <p:nvSpPr>
          <p:cNvPr id="7" name="Slide Number Placeholder 6"/>
          <p:cNvSpPr>
            <a:spLocks noGrp="1"/>
          </p:cNvSpPr>
          <p:nvPr>
            <p:ph type="sldNum" sz="quarter" idx="13"/>
          </p:nvPr>
        </p:nvSpPr>
        <p:spPr/>
        <p:txBody>
          <a:bodyPr/>
          <a:lstStyle/>
          <a:p>
            <a:fld id="{22A853E8-D85F-5D49-95D2-E1D96ABFE2B9}" type="slidenum">
              <a:rPr lang="en-GB" smtClean="0"/>
              <a:pPr/>
              <a:t>16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265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fontScale="77500" lnSpcReduction="20000"/>
          </a:bodyPr>
          <a:lstStyle/>
          <a:p>
            <a:r>
              <a:rPr lang="en-US" b="1" dirty="0">
                <a:latin typeface="Arial" panose="020B0604020202020204" pitchFamily="34" charset="0"/>
                <a:cs typeface="Arial" panose="020B0604020202020204" pitchFamily="34" charset="0"/>
              </a:rPr>
              <a:t>Device</a:t>
            </a:r>
          </a:p>
          <a:p>
            <a:r>
              <a:rPr lang="en-US" dirty="0">
                <a:latin typeface="Arial" panose="020B0604020202020204" pitchFamily="34" charset="0"/>
                <a:cs typeface="Arial" panose="020B0604020202020204" pitchFamily="34" charset="0"/>
              </a:rPr>
              <a:t>It is helpful for end users to understand the role of devices in the SACM model, and how they relate to the traditional UDM classification. </a:t>
            </a:r>
          </a:p>
          <a:p>
            <a:r>
              <a:rPr lang="en-US" dirty="0">
                <a:latin typeface="Arial" panose="020B0604020202020204" pitchFamily="34" charset="0"/>
                <a:cs typeface="Arial" panose="020B0604020202020204" pitchFamily="34" charset="0"/>
              </a:rPr>
              <a:t>In the HP Software Universal Data Model (UDM) Specification, a device configuration item is a node with one or more node elements.</a:t>
            </a:r>
          </a:p>
          <a:p>
            <a:r>
              <a:rPr lang="en-US" dirty="0">
                <a:latin typeface="Arial" panose="020B0604020202020204" pitchFamily="34" charset="0"/>
                <a:cs typeface="Arial" panose="020B0604020202020204" pitchFamily="34" charset="0"/>
              </a:rPr>
              <a:t>In Service Anywhere:</a:t>
            </a:r>
          </a:p>
          <a:p>
            <a:pPr lvl="1"/>
            <a:r>
              <a:rPr lang="en-US" dirty="0">
                <a:latin typeface="Arial" panose="020B0604020202020204" pitchFamily="34" charset="0"/>
                <a:cs typeface="Arial" panose="020B0604020202020204" pitchFamily="34" charset="0"/>
              </a:rPr>
              <a:t>Each system element contains zero or more devices. </a:t>
            </a:r>
          </a:p>
          <a:p>
            <a:pPr lvl="1"/>
            <a:r>
              <a:rPr lang="en-US" dirty="0">
                <a:latin typeface="Arial" panose="020B0604020202020204" pitchFamily="34" charset="0"/>
                <a:cs typeface="Arial" panose="020B0604020202020204" pitchFamily="34" charset="0"/>
              </a:rPr>
              <a:t>Every device supports a system element. </a:t>
            </a:r>
          </a:p>
          <a:p>
            <a:pPr lvl="1"/>
            <a:r>
              <a:rPr lang="en-US" dirty="0">
                <a:latin typeface="Arial" panose="020B0604020202020204" pitchFamily="34" charset="0"/>
                <a:cs typeface="Arial" panose="020B0604020202020204" pitchFamily="34" charset="0"/>
              </a:rPr>
              <a:t>A device is a type of configuration item. </a:t>
            </a:r>
          </a:p>
          <a:p>
            <a:r>
              <a:rPr lang="en-US" b="1" dirty="0">
                <a:latin typeface="Arial" panose="020B0604020202020204" pitchFamily="34" charset="0"/>
                <a:cs typeface="Arial" panose="020B0604020202020204" pitchFamily="34" charset="0"/>
              </a:rPr>
              <a:t>Examples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A computer that is visible on a network</a:t>
            </a:r>
          </a:p>
          <a:p>
            <a:r>
              <a:rPr lang="en-US" dirty="0">
                <a:latin typeface="Arial" panose="020B0604020202020204" pitchFamily="34" charset="0"/>
                <a:cs typeface="Arial" panose="020B0604020202020204" pitchFamily="34" charset="0"/>
              </a:rPr>
              <a:t>A firewall that is not visible on a network</a:t>
            </a:r>
          </a:p>
          <a:p>
            <a:r>
              <a:rPr lang="en-US" dirty="0">
                <a:latin typeface="Arial" panose="020B0604020202020204" pitchFamily="34" charset="0"/>
                <a:cs typeface="Arial" panose="020B0604020202020204" pitchFamily="34" charset="0"/>
              </a:rPr>
              <a:t>Servers, desktop computers, switches, and routers</a:t>
            </a:r>
          </a:p>
          <a:p>
            <a:r>
              <a:rPr lang="en-US" b="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Store (category)</a:t>
            </a:r>
          </a:p>
          <a:p>
            <a:r>
              <a:rPr lang="en-US" dirty="0">
                <a:latin typeface="Arial" panose="020B0604020202020204" pitchFamily="34" charset="0"/>
                <a:cs typeface="Arial" panose="020B0604020202020204" pitchFamily="34" charset="0"/>
              </a:rPr>
              <a:t>     Book Store (service definition)</a:t>
            </a:r>
          </a:p>
          <a:p>
            <a:r>
              <a:rPr lang="en-US" dirty="0">
                <a:latin typeface="Arial" panose="020B0604020202020204" pitchFamily="34" charset="0"/>
                <a:cs typeface="Arial" panose="020B0604020202020204" pitchFamily="34" charset="0"/>
              </a:rPr>
              <a:t>          Buy new book (</a:t>
            </a:r>
            <a:r>
              <a:rPr lang="en-US" i="1" dirty="0">
                <a:latin typeface="Arial" panose="020B0604020202020204" pitchFamily="34" charset="0"/>
                <a:cs typeface="Arial" panose="020B0604020202020204" pitchFamily="34" charset="0"/>
              </a:rPr>
              <a:t>actual service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Buy used book (</a:t>
            </a:r>
            <a:r>
              <a:rPr lang="en-US" i="1" dirty="0">
                <a:latin typeface="Arial" panose="020B0604020202020204" pitchFamily="34" charset="0"/>
                <a:cs typeface="Arial" panose="020B0604020202020204" pitchFamily="34" charset="0"/>
              </a:rPr>
              <a:t>actual service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Orders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Catalog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JBoss</a:t>
            </a:r>
            <a:r>
              <a:rPr lang="en-US" dirty="0">
                <a:latin typeface="Arial" panose="020B0604020202020204" pitchFamily="34" charset="0"/>
                <a:cs typeface="Arial" panose="020B0604020202020204" pitchFamily="34" charset="0"/>
              </a:rPr>
              <a:t> application server (</a:t>
            </a:r>
            <a:r>
              <a:rPr lang="en-US" i="1" dirty="0">
                <a:latin typeface="Arial" panose="020B0604020202020204" pitchFamily="34" charset="0"/>
                <a:cs typeface="Arial" panose="020B0604020202020204" pitchFamily="34" charset="0"/>
              </a:rPr>
              <a:t>system element)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NYDC server 1 (</a:t>
            </a:r>
            <a:r>
              <a:rPr lang="en-US" b="1" i="1" dirty="0">
                <a:latin typeface="Arial" panose="020B0604020202020204" pitchFamily="34" charset="0"/>
                <a:cs typeface="Arial" panose="020B0604020202020204" pitchFamily="34" charset="0"/>
              </a:rPr>
              <a:t>node</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NYDC server 2 (</a:t>
            </a:r>
            <a:r>
              <a:rPr lang="en-US" b="1" i="1" dirty="0">
                <a:latin typeface="Arial" panose="020B0604020202020204" pitchFamily="34" charset="0"/>
                <a:cs typeface="Arial" panose="020B0604020202020204" pitchFamily="34" charset="0"/>
              </a:rPr>
              <a:t>node</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IIS web server (system element)</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NYDC server 3 (</a:t>
            </a:r>
            <a:r>
              <a:rPr lang="en-US" b="1" i="1" dirty="0">
                <a:latin typeface="Arial" panose="020B0604020202020204" pitchFamily="34" charset="0"/>
                <a:cs typeface="Arial" panose="020B0604020202020204" pitchFamily="34" charset="0"/>
              </a:rPr>
              <a:t>node</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Shipment application (</a:t>
            </a:r>
            <a:r>
              <a:rPr lang="en-US" i="1" dirty="0">
                <a:latin typeface="Arial" panose="020B0604020202020204" pitchFamily="34" charset="0"/>
                <a:cs typeface="Arial" panose="020B0604020202020204" pitchFamily="34" charset="0"/>
              </a:rPr>
              <a:t>service component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p:txBody>
      </p:sp>
      <p:sp>
        <p:nvSpPr>
          <p:cNvPr id="7" name="Slide Number Placeholder 6"/>
          <p:cNvSpPr>
            <a:spLocks noGrp="1"/>
          </p:cNvSpPr>
          <p:nvPr>
            <p:ph type="sldNum" sz="quarter" idx="13"/>
          </p:nvPr>
        </p:nvSpPr>
        <p:spPr/>
        <p:txBody>
          <a:bodyPr/>
          <a:lstStyle/>
          <a:p>
            <a:fld id="{22A853E8-D85F-5D49-95D2-E1D96ABFE2B9}" type="slidenum">
              <a:rPr lang="en-GB" smtClean="0"/>
              <a:pPr/>
              <a:t>17</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13119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Service Asset and Configuration Management model</a:t>
            </a:r>
          </a:p>
          <a:p>
            <a:r>
              <a:rPr lang="en-US" dirty="0">
                <a:latin typeface="Arial" panose="020B0604020202020204" pitchFamily="34" charset="0"/>
                <a:cs typeface="Arial" panose="020B0604020202020204" pitchFamily="34" charset="0"/>
              </a:rPr>
              <a:t>The Service Anywhere model is a framework to define, manage, and track all individual components that support your organizational business services. Each hierarchical level in the model is a container for one or more components. </a:t>
            </a:r>
            <a:r>
              <a:rPr lang="en-US" u="sng" dirty="0">
                <a:latin typeface="Arial" panose="020B0604020202020204" pitchFamily="34" charset="0"/>
                <a:cs typeface="Arial" panose="020B0604020202020204" pitchFamily="34" charset="0"/>
              </a:rPr>
              <a:t>The Service Catalog provides a list of supported business services that end users can request</a:t>
            </a:r>
            <a:r>
              <a:rPr lang="en-US" dirty="0">
                <a:latin typeface="Arial" panose="020B0604020202020204" pitchFamily="34" charset="0"/>
                <a:cs typeface="Arial" panose="020B0604020202020204" pitchFamily="34" charset="0"/>
              </a:rPr>
              <a:t>. The list of available services are organized into categories, such as application services or communications services. </a:t>
            </a:r>
          </a:p>
          <a:p>
            <a:r>
              <a:rPr lang="en-US" u="sng" dirty="0">
                <a:latin typeface="Arial" panose="020B0604020202020204" pitchFamily="34" charset="0"/>
                <a:cs typeface="Arial" panose="020B0604020202020204" pitchFamily="34" charset="0"/>
              </a:rPr>
              <a:t>The Service Asset and Configuration Management model uses the category information provided in a service request</a:t>
            </a:r>
            <a:r>
              <a:rPr lang="en-US" dirty="0">
                <a:latin typeface="Arial" panose="020B0604020202020204" pitchFamily="34" charset="0"/>
                <a:cs typeface="Arial" panose="020B0604020202020204" pitchFamily="34" charset="0"/>
              </a:rPr>
              <a:t>. The category determines which path to follow through the Service Asset and Configuration Management model to access an individual device that supports a business service in that category. The following diagram shows the complete Service Asset and Configuration Management model that depends on the category specified in the service request.</a:t>
            </a:r>
          </a:p>
          <a:p>
            <a:r>
              <a:rPr lang="en-US" b="1" dirty="0">
                <a:latin typeface="Arial" panose="020B0604020202020204" pitchFamily="34" charset="0"/>
                <a:cs typeface="Arial" panose="020B0604020202020204" pitchFamily="34" charset="0"/>
              </a:rPr>
              <a:t>Service definition</a:t>
            </a:r>
          </a:p>
          <a:p>
            <a:r>
              <a:rPr lang="en-US" dirty="0">
                <a:latin typeface="Arial" panose="020B0604020202020204" pitchFamily="34" charset="0"/>
                <a:cs typeface="Arial" panose="020B0604020202020204" pitchFamily="34" charset="0"/>
              </a:rPr>
              <a:t>Each </a:t>
            </a:r>
            <a:r>
              <a:rPr lang="en-US" dirty="0">
                <a:latin typeface="Arial" panose="020B0604020202020204" pitchFamily="34" charset="0"/>
                <a:cs typeface="Arial" panose="020B0604020202020204" pitchFamily="34" charset="0"/>
                <a:hlinkClick r:id="rId3"/>
              </a:rPr>
              <a:t>category</a:t>
            </a:r>
            <a:r>
              <a:rPr lang="en-US" dirty="0">
                <a:latin typeface="Arial" panose="020B0604020202020204" pitchFamily="34" charset="0"/>
                <a:cs typeface="Arial" panose="020B0604020202020204" pitchFamily="34" charset="0"/>
              </a:rPr>
              <a:t> contains one or more </a:t>
            </a:r>
            <a:r>
              <a:rPr lang="en-US" i="1" dirty="0">
                <a:latin typeface="Arial" panose="020B0604020202020204" pitchFamily="34" charset="0"/>
                <a:cs typeface="Arial" panose="020B0604020202020204" pitchFamily="34" charset="0"/>
              </a:rPr>
              <a:t>service definitions</a:t>
            </a:r>
            <a:r>
              <a:rPr lang="en-US" dirty="0">
                <a:latin typeface="Arial" panose="020B0604020202020204" pitchFamily="34" charset="0"/>
                <a:cs typeface="Arial" panose="020B0604020202020204" pitchFamily="34" charset="0"/>
              </a:rPr>
              <a:t>. A service provides value to the end user and supports their goals. A service definition is a high-level description of the provided service. The service definition also groups actual services that are part of the same domain. </a:t>
            </a:r>
          </a:p>
          <a:p>
            <a:r>
              <a:rPr lang="en-US" b="1" dirty="0">
                <a:latin typeface="Arial" panose="020B0604020202020204" pitchFamily="34" charset="0"/>
                <a:cs typeface="Arial" panose="020B0604020202020204" pitchFamily="34" charset="0"/>
              </a:rPr>
              <a:t>Actual service</a:t>
            </a:r>
          </a:p>
          <a:p>
            <a:r>
              <a:rPr lang="en-US" dirty="0">
                <a:latin typeface="Arial" panose="020B0604020202020204" pitchFamily="34" charset="0"/>
                <a:cs typeface="Arial" panose="020B0604020202020204" pitchFamily="34" charset="0"/>
              </a:rPr>
              <a:t>Each service definition contains zero or more </a:t>
            </a:r>
            <a:r>
              <a:rPr lang="en-US" i="1" dirty="0">
                <a:latin typeface="Arial" panose="020B0604020202020204" pitchFamily="34" charset="0"/>
                <a:cs typeface="Arial" panose="020B0604020202020204" pitchFamily="34" charset="0"/>
              </a:rPr>
              <a:t>actual services</a:t>
            </a:r>
            <a:r>
              <a:rPr lang="en-US" dirty="0">
                <a:latin typeface="Arial" panose="020B0604020202020204" pitchFamily="34" charset="0"/>
                <a:cs typeface="Arial" panose="020B0604020202020204" pitchFamily="34" charset="0"/>
              </a:rPr>
              <a:t>. The actual service is an instance of a service that benefits end users. It might be a business service or an infrastructure service. An actual service can also be a non-technical service, such as a mailbox where you deliver letters and other physical documents.</a:t>
            </a:r>
          </a:p>
          <a:p>
            <a:r>
              <a:rPr lang="en-US" b="1" dirty="0">
                <a:latin typeface="Arial" panose="020B0604020202020204" pitchFamily="34" charset="0"/>
                <a:cs typeface="Arial" panose="020B0604020202020204" pitchFamily="34" charset="0"/>
              </a:rPr>
              <a:t>Service component</a:t>
            </a:r>
          </a:p>
          <a:p>
            <a:r>
              <a:rPr lang="en-US" dirty="0">
                <a:latin typeface="Arial" panose="020B0604020202020204" pitchFamily="34" charset="0"/>
                <a:cs typeface="Arial" panose="020B0604020202020204" pitchFamily="34" charset="0"/>
              </a:rPr>
              <a:t>Each actual service contains one or more </a:t>
            </a:r>
            <a:r>
              <a:rPr lang="en-US" i="1" dirty="0">
                <a:latin typeface="Arial" panose="020B0604020202020204" pitchFamily="34" charset="0"/>
                <a:cs typeface="Arial" panose="020B0604020202020204" pitchFamily="34" charset="0"/>
              </a:rPr>
              <a:t>service components</a:t>
            </a:r>
            <a:r>
              <a:rPr lang="en-US" dirty="0">
                <a:latin typeface="Arial" panose="020B0604020202020204" pitchFamily="34" charset="0"/>
                <a:cs typeface="Arial" panose="020B0604020202020204" pitchFamily="34" charset="0"/>
              </a:rPr>
              <a:t>. Each service component can support one or more actual services. </a:t>
            </a:r>
          </a:p>
          <a:p>
            <a:r>
              <a:rPr lang="en-US" dirty="0">
                <a:latin typeface="Arial" panose="020B0604020202020204" pitchFamily="34" charset="0"/>
                <a:cs typeface="Arial" panose="020B0604020202020204" pitchFamily="34" charset="0"/>
              </a:rPr>
              <a:t>The service component and the actual service represent the business service logic of the organization in the Service Asset and Configuration Management data model.</a:t>
            </a:r>
          </a:p>
          <a:p>
            <a:r>
              <a:rPr lang="en-US" b="1" dirty="0">
                <a:latin typeface="Arial" panose="020B0604020202020204" pitchFamily="34" charset="0"/>
                <a:cs typeface="Arial" panose="020B0604020202020204" pitchFamily="34" charset="0"/>
              </a:rPr>
              <a:t>System element</a:t>
            </a:r>
          </a:p>
          <a:p>
            <a:r>
              <a:rPr lang="en-US" dirty="0">
                <a:latin typeface="Arial" panose="020B0604020202020204" pitchFamily="34" charset="0"/>
                <a:cs typeface="Arial" panose="020B0604020202020204" pitchFamily="34" charset="0"/>
              </a:rPr>
              <a:t>A system element is the functionality supported by a device. For example, a server is a device. When this server runs a specific set of applications, it becomes a web server. The web server is the system element. The parent service component is a complete application system that depends on the web service (a system element) to make the actual service available to an end user.</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Each service component contains zero or more system elements.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Each system element contains zero or more devices.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Each system element can support zero or more service components. </a:t>
            </a:r>
          </a:p>
          <a:p>
            <a:r>
              <a:rPr lang="en-US" b="1" dirty="0">
                <a:latin typeface="Arial" panose="020B0604020202020204" pitchFamily="34" charset="0"/>
                <a:cs typeface="Arial" panose="020B0604020202020204" pitchFamily="34" charset="0"/>
              </a:rPr>
              <a:t>Device</a:t>
            </a:r>
          </a:p>
          <a:p>
            <a:r>
              <a:rPr lang="en-US" dirty="0">
                <a:latin typeface="Arial" panose="020B0604020202020204" pitchFamily="34" charset="0"/>
                <a:cs typeface="Arial" panose="020B0604020202020204" pitchFamily="34" charset="0"/>
              </a:rPr>
              <a:t>It is helpful for end users to understand the role of devices in the SACM model, and how they relate to the traditional UDM classification. </a:t>
            </a:r>
          </a:p>
          <a:p>
            <a:r>
              <a:rPr lang="en-US" dirty="0">
                <a:latin typeface="Arial" panose="020B0604020202020204" pitchFamily="34" charset="0"/>
                <a:cs typeface="Arial" panose="020B0604020202020204" pitchFamily="34" charset="0"/>
              </a:rPr>
              <a:t>In the HP Software Universal Data Model (UDM) Specification, a device configuration item is a node with one or more node elements.</a:t>
            </a:r>
          </a:p>
          <a:p>
            <a:r>
              <a:rPr lang="en-US" dirty="0">
                <a:latin typeface="Arial" panose="020B0604020202020204" pitchFamily="34" charset="0"/>
                <a:cs typeface="Arial" panose="020B0604020202020204" pitchFamily="34" charset="0"/>
              </a:rPr>
              <a:t>In Service Anywhere: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Each system element contains zero or more devices.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Every device supports a system element.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 device is a type of configuration item.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2420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5287BDB-E0BF-43CE-9A15-C8542B310D04}" type="slidenum">
              <a:rPr lang="en-US" smtClean="0"/>
              <a:t>19</a:t>
            </a:fld>
            <a:endParaRPr lang="en-US"/>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2445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3709668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762073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4322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24411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13935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078330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To</a:t>
            </a:r>
            <a:r>
              <a:rPr lang="en-US" baseline="0" dirty="0" smtClean="0"/>
              <a:t> access, navigate to a Change. In the “Involved Cis” tab, add an Involved Device , select it, and press the “Show Impact” button.</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Tree>
    <p:extLst>
      <p:ext uri="{BB962C8B-B14F-4D97-AF65-F5344CB8AC3E}">
        <p14:creationId xmlns:p14="http://schemas.microsoft.com/office/powerpoint/2010/main" val="3500745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1859569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Stockrooms are physical locations where stocks and assets are stored.</a:t>
            </a:r>
          </a:p>
          <a:p>
            <a:r>
              <a:rPr lang="en-US" dirty="0">
                <a:latin typeface="Arial" panose="020B0604020202020204" pitchFamily="34" charset="0"/>
                <a:cs typeface="Arial" panose="020B0604020202020204" pitchFamily="34" charset="0"/>
              </a:rPr>
              <a:t>You manage you stockrooms and the content of your stockrooms from the Stock Management area of the SACM module.</a:t>
            </a:r>
          </a:p>
        </p:txBody>
      </p:sp>
      <p:sp>
        <p:nvSpPr>
          <p:cNvPr id="7" name="Slide Number Placeholder 6"/>
          <p:cNvSpPr>
            <a:spLocks noGrp="1"/>
          </p:cNvSpPr>
          <p:nvPr>
            <p:ph type="sldNum" sz="quarter" idx="13"/>
          </p:nvPr>
        </p:nvSpPr>
        <p:spPr/>
        <p:txBody>
          <a:bodyPr/>
          <a:lstStyle/>
          <a:p>
            <a:fld id="{22A853E8-D85F-5D49-95D2-E1D96ABFE2B9}" type="slidenum">
              <a:rPr lang="en-GB" smtClean="0"/>
              <a:pPr/>
              <a:t>28</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69111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78365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You record information about the content of your stockrooms from the Stock Management submenu of the SACM module.</a:t>
            </a:r>
          </a:p>
          <a:p>
            <a:endParaRPr lang="fr-FR"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Workflow – In stock </a:t>
            </a:r>
            <a:r>
              <a:rPr lang="en-US" dirty="0">
                <a:latin typeface="Arial" panose="020B0604020202020204" pitchFamily="34" charset="0"/>
                <a:cs typeface="Arial" panose="020B0604020202020204" pitchFamily="34" charset="0"/>
                <a:sym typeface="Wingdings" panose="05000000000000000000" pitchFamily="2" charset="2"/>
              </a:rPr>
              <a:t> Prepare  In use</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987769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86569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When a CI is in the In stock workflow phase, the Stockroom field is available.</a:t>
            </a:r>
          </a:p>
        </p:txBody>
      </p:sp>
      <p:sp>
        <p:nvSpPr>
          <p:cNvPr id="7" name="Slide Number Placeholder 6"/>
          <p:cNvSpPr>
            <a:spLocks noGrp="1"/>
          </p:cNvSpPr>
          <p:nvPr>
            <p:ph type="sldNum" sz="quarter" idx="13"/>
          </p:nvPr>
        </p:nvSpPr>
        <p:spPr/>
        <p:txBody>
          <a:bodyPr/>
          <a:lstStyle/>
          <a:p>
            <a:fld id="{22A853E8-D85F-5D49-95D2-E1D96ABFE2B9}" type="slidenum">
              <a:rPr lang="en-GB" smtClean="0"/>
              <a:pPr/>
              <a:t>31</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27621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32</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33775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33</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16991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12532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415381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766357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t>38</a:t>
            </a:fld>
            <a:endParaRPr lang="en-US"/>
          </a:p>
        </p:txBody>
      </p:sp>
    </p:spTree>
    <p:extLst>
      <p:ext uri="{BB962C8B-B14F-4D97-AF65-F5344CB8AC3E}">
        <p14:creationId xmlns:p14="http://schemas.microsoft.com/office/powerpoint/2010/main" val="1362968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462229" marR="0" lvl="1" indent="0" algn="l" defTabSz="914400" rtl="0" eaLnBrk="1" fontAlgn="auto" latinLnBrk="0" hangingPunct="1">
              <a:lnSpc>
                <a:spcPct val="100000"/>
              </a:lnSpc>
              <a:spcBef>
                <a:spcPts val="600"/>
              </a:spcBef>
              <a:spcAft>
                <a:spcPts val="0"/>
              </a:spcAft>
              <a:buClrTx/>
              <a:buSzTx/>
              <a:buFont typeface="Arial"/>
              <a:buNone/>
              <a:tabLst/>
              <a:defRPr/>
            </a:pPr>
            <a:endParaRPr lang="en-US" dirty="0"/>
          </a:p>
        </p:txBody>
      </p:sp>
      <p:sp>
        <p:nvSpPr>
          <p:cNvPr id="4" name="Slide Number Placeholder 3"/>
          <p:cNvSpPr>
            <a:spLocks noGrp="1"/>
          </p:cNvSpPr>
          <p:nvPr>
            <p:ph type="sldNum" sz="quarter" idx="10"/>
          </p:nvPr>
        </p:nvSpPr>
        <p:spPr>
          <a:xfrm>
            <a:off x="3883828" y="8684926"/>
            <a:ext cx="2972591" cy="457513"/>
          </a:xfrm>
          <a:prstGeom prst="rect">
            <a:avLst/>
          </a:prstGeom>
        </p:spPr>
        <p:txBody>
          <a:bodyPr/>
          <a:lstStyle/>
          <a:p>
            <a:fld id="{22A853E8-D85F-5D49-95D2-E1D96ABFE2B9}" type="slidenum">
              <a:rPr lang="en-GB" smtClean="0">
                <a:solidFill>
                  <a:prstClr val="black"/>
                </a:solidFill>
                <a:latin typeface="Calibri"/>
              </a:rPr>
              <a:pPr/>
              <a:t>39</a:t>
            </a:fld>
            <a:endParaRPr lang="en-GB" dirty="0">
              <a:solidFill>
                <a:prstClr val="black"/>
              </a:solidFill>
              <a:latin typeface="Calibri"/>
            </a:endParaRPr>
          </a:p>
        </p:txBody>
      </p:sp>
    </p:spTree>
    <p:extLst>
      <p:ext uri="{BB962C8B-B14F-4D97-AF65-F5344CB8AC3E}">
        <p14:creationId xmlns:p14="http://schemas.microsoft.com/office/powerpoint/2010/main" val="3763245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4239874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22A853E8-D85F-5D49-95D2-E1D96ABFE2B9}" type="slidenum">
              <a:rPr lang="en-GB" smtClean="0"/>
              <a:pPr/>
              <a:t>43</a:t>
            </a:fld>
            <a:endParaRPr lang="en-GB" dirty="0"/>
          </a:p>
        </p:txBody>
      </p:sp>
      <p:sp>
        <p:nvSpPr>
          <p:cNvPr id="7"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40083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Service Asset and Configuration Management</a:t>
            </a:r>
          </a:p>
          <a:p>
            <a:r>
              <a:rPr lang="en-US" dirty="0">
                <a:latin typeface="Arial" panose="020B0604020202020204" pitchFamily="34" charset="0"/>
                <a:cs typeface="Arial" panose="020B0604020202020204" pitchFamily="34" charset="0"/>
              </a:rPr>
              <a:t>Service management administrators and other personnel need current information about business services and devices to close defects, fulfill change requests, and solve problems. Most business services depend on hardware and software to run efficiently. When there is an outage, the interruption can affect the entire organization, a special group, or just a few individuals.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Service Asset and Configuration Management (SACM) is the process that is responsible for both Configuration Management and Asset Management. SACM helps you organize and track the individual assets that support your business services.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Terminology</a:t>
            </a:r>
          </a:p>
          <a:p>
            <a:r>
              <a:rPr lang="en-US" dirty="0">
                <a:latin typeface="Arial" panose="020B0604020202020204" pitchFamily="34" charset="0"/>
                <a:cs typeface="Arial" panose="020B0604020202020204" pitchFamily="34" charset="0"/>
              </a:rPr>
              <a:t>The ITIL v3 glossary has complete definitions for most SACM terms. Service Anywhere focuses on these terms in particular</a:t>
            </a:r>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805007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Contract Management</a:t>
            </a:r>
          </a:p>
          <a:p>
            <a:r>
              <a:rPr lang="en-US" dirty="0">
                <a:latin typeface="Arial" panose="020B0604020202020204" pitchFamily="34" charset="0"/>
                <a:cs typeface="Arial" panose="020B0604020202020204" pitchFamily="34" charset="0"/>
              </a:rPr>
              <a:t>Contract management or contract administration is the management of contracts made with vendors.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Contract management includes negotiating the terms and conditions in contracts and ensuring compliance with the terms and conditions, as well as documenting and agreeing on any changes or amendments that may arise during the implementation or execution of the contract.</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44</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35075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265325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540006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47</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04687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48</a:t>
            </a:fld>
            <a:endParaRPr lang="en-GB" dirty="0"/>
          </a:p>
        </p:txBody>
      </p:sp>
      <p:sp>
        <p:nvSpPr>
          <p:cNvPr id="7"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Tree>
    <p:extLst>
      <p:ext uri="{BB962C8B-B14F-4D97-AF65-F5344CB8AC3E}">
        <p14:creationId xmlns:p14="http://schemas.microsoft.com/office/powerpoint/2010/main" val="86017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5</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66359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fr-FR" smtClean="0"/>
              <a:t>Module 2 - Service Asset &amp; Configuration Management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54837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7</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1941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8</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3042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2 - Service Asset &amp; Configuration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199188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2251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5681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10907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89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464358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a:t>Click to edit Master title style</a:t>
            </a: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0E49A993-6D74-4BE3-8501-63901EA1D028}" type="datetime4">
              <a:rPr lang="en-US" smtClean="0">
                <a:solidFill>
                  <a:prstClr val="black"/>
                </a:solidFill>
              </a:rPr>
              <a:t>January 29, 2018</a:t>
            </a:fld>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95308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1"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1" y="492284"/>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3" y="1584963"/>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686CB917-92DB-480B-8AE3-0A3B4DD59C12}" type="slidenum">
              <a:rPr lang="en-US" smtClean="0"/>
              <a:pPr/>
              <a:t>‹#›</a:t>
            </a:fld>
            <a:endParaRPr lang="en-US" dirty="0"/>
          </a:p>
        </p:txBody>
      </p:sp>
    </p:spTree>
    <p:extLst>
      <p:ext uri="{BB962C8B-B14F-4D97-AF65-F5344CB8AC3E}">
        <p14:creationId xmlns:p14="http://schemas.microsoft.com/office/powerpoint/2010/main" val="292270047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a:t>Click to edit Master title style</a:t>
            </a: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fld id="{2F4E9740-7FAE-4388-9173-9BEA6B6CF8A1}" type="datetime4">
              <a:rPr lang="en-US" smtClean="0">
                <a:solidFill>
                  <a:prstClr val="black"/>
                </a:solidFill>
              </a:rPr>
              <a:t>January 29, 2018</a:t>
            </a:fld>
            <a:endParaRPr>
              <a:solidFill>
                <a:prstClr val="black"/>
              </a:solidFill>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195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a:bodyPr>
          <a:lstStyle/>
          <a:p>
            <a:r>
              <a:rPr lang="en-US" dirty="0" smtClean="0"/>
              <a:t>Module 2 – SMA-X Service Asset &amp; Configuration Management</a:t>
            </a: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January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SACM </a:t>
            </a:r>
            <a:endParaRPr lang="en-US" dirty="0"/>
          </a:p>
        </p:txBody>
      </p:sp>
      <p:sp>
        <p:nvSpPr>
          <p:cNvPr id="7" name="Subtitle 3"/>
          <p:cNvSpPr>
            <a:spLocks noGrp="1"/>
          </p:cNvSpPr>
          <p:nvPr>
            <p:ph type="body" sz="quarter" idx="13"/>
          </p:nvPr>
        </p:nvSpPr>
        <p:spPr/>
        <p:txBody>
          <a:bodyPr/>
          <a:lstStyle/>
          <a:p>
            <a:r>
              <a:rPr lang="en-US" dirty="0"/>
              <a:t>Involved</a:t>
            </a:r>
            <a:r>
              <a:rPr lang="fr-FR" dirty="0"/>
              <a:t> Cis and SACM model </a:t>
            </a:r>
            <a:endParaRPr lang="en-US" dirty="0"/>
          </a:p>
        </p:txBody>
      </p:sp>
      <p:sp>
        <p:nvSpPr>
          <p:cNvPr id="4" name="Content Placeholder 3"/>
          <p:cNvSpPr>
            <a:spLocks noGrp="1"/>
          </p:cNvSpPr>
          <p:nvPr>
            <p:ph idx="1"/>
          </p:nvPr>
        </p:nvSpPr>
        <p:spPr/>
        <p:txBody>
          <a:bodyPr>
            <a:normAutofit fontScale="47500" lnSpcReduction="20000"/>
          </a:bodyPr>
          <a:lstStyle/>
          <a:p>
            <a:pPr marL="0" indent="0">
              <a:buClr>
                <a:schemeClr val="bg1">
                  <a:lumMod val="50000"/>
                </a:schemeClr>
              </a:buClr>
              <a:buNone/>
            </a:pPr>
            <a:r>
              <a:rPr lang="en-US" b="1" dirty="0" smtClean="0">
                <a:solidFill>
                  <a:schemeClr val="accent2"/>
                </a:solidFill>
              </a:rPr>
              <a:t>Requests, Incidents &amp; Problems</a:t>
            </a:r>
          </a:p>
          <a:p>
            <a:pPr marL="2116" lvl="1" indent="-228594">
              <a:lnSpc>
                <a:spcPct val="110000"/>
              </a:lnSpc>
              <a:buClr>
                <a:schemeClr val="bg1">
                  <a:lumMod val="50000"/>
                </a:schemeClr>
              </a:buClr>
              <a:buFont typeface="Arial" panose="020B0604020202020204" pitchFamily="34" charset="0"/>
              <a:buChar char="•"/>
            </a:pPr>
            <a:r>
              <a:rPr lang="en-US" sz="2100" dirty="0"/>
              <a:t>Actual service (Referenced)</a:t>
            </a:r>
          </a:p>
          <a:p>
            <a:pPr marL="2116" lvl="1" indent="-228594">
              <a:lnSpc>
                <a:spcPct val="110000"/>
              </a:lnSpc>
              <a:buClr>
                <a:schemeClr val="bg1">
                  <a:lumMod val="50000"/>
                </a:schemeClr>
              </a:buClr>
              <a:buFont typeface="Arial" panose="020B0604020202020204" pitchFamily="34" charset="0"/>
              <a:buChar char="•"/>
            </a:pPr>
            <a:r>
              <a:rPr lang="en-US" sz="2100" dirty="0"/>
              <a:t>Involved CIs</a:t>
            </a:r>
          </a:p>
          <a:p>
            <a:pPr marL="2116" lvl="1" indent="-228594">
              <a:lnSpc>
                <a:spcPct val="110000"/>
              </a:lnSpc>
              <a:buClr>
                <a:schemeClr val="bg1">
                  <a:lumMod val="50000"/>
                </a:schemeClr>
              </a:buClr>
              <a:buFont typeface="Arial" panose="020B0604020202020204" pitchFamily="34" charset="0"/>
              <a:buChar char="•"/>
            </a:pPr>
            <a:r>
              <a:rPr lang="en-US" sz="2100" dirty="0"/>
              <a:t>Devices</a:t>
            </a:r>
          </a:p>
          <a:p>
            <a:pPr marL="2116" lvl="1" indent="-228594">
              <a:lnSpc>
                <a:spcPct val="110000"/>
              </a:lnSpc>
              <a:buClr>
                <a:schemeClr val="bg1">
                  <a:lumMod val="50000"/>
                </a:schemeClr>
              </a:buClr>
              <a:buFont typeface="Arial" panose="020B0604020202020204" pitchFamily="34" charset="0"/>
              <a:buChar char="•"/>
            </a:pPr>
            <a:r>
              <a:rPr lang="en-US" sz="2100" dirty="0"/>
              <a:t>System elements</a:t>
            </a:r>
          </a:p>
          <a:p>
            <a:pPr marL="2116" lvl="1" indent="-228594">
              <a:lnSpc>
                <a:spcPct val="110000"/>
              </a:lnSpc>
              <a:buClr>
                <a:schemeClr val="bg1">
                  <a:lumMod val="50000"/>
                </a:schemeClr>
              </a:buClr>
              <a:buFont typeface="Arial" panose="020B0604020202020204" pitchFamily="34" charset="0"/>
              <a:buChar char="•"/>
            </a:pPr>
            <a:r>
              <a:rPr lang="en-US" dirty="0" smtClean="0"/>
              <a:t>+ Involved Infrastructure &amp; peripherals</a:t>
            </a:r>
          </a:p>
          <a:p>
            <a:pPr marL="2116" lvl="1" indent="-228594">
              <a:lnSpc>
                <a:spcPct val="110000"/>
              </a:lnSpc>
              <a:buClr>
                <a:schemeClr val="bg1">
                  <a:lumMod val="50000"/>
                </a:schemeClr>
              </a:buClr>
              <a:buFont typeface="Arial" panose="020B0604020202020204" pitchFamily="34" charset="0"/>
              <a:buChar char="•"/>
            </a:pPr>
            <a:r>
              <a:rPr lang="en-US" dirty="0" smtClean="0"/>
              <a:t>+ Involved Licenses</a:t>
            </a:r>
          </a:p>
          <a:p>
            <a:pPr marL="0" indent="0">
              <a:buClr>
                <a:schemeClr val="bg1">
                  <a:lumMod val="50000"/>
                </a:schemeClr>
              </a:buClr>
              <a:buNone/>
            </a:pPr>
            <a:r>
              <a:rPr lang="en-US" sz="2900" b="1" dirty="0">
                <a:solidFill>
                  <a:schemeClr val="accent2"/>
                </a:solidFill>
              </a:rPr>
              <a:t>Changes</a:t>
            </a:r>
          </a:p>
          <a:p>
            <a:pPr marL="2116" lvl="1" indent="-228594">
              <a:lnSpc>
                <a:spcPct val="110000"/>
              </a:lnSpc>
              <a:buClr>
                <a:schemeClr val="bg1">
                  <a:lumMod val="50000"/>
                </a:schemeClr>
              </a:buClr>
              <a:buFont typeface="Arial" panose="020B0604020202020204" pitchFamily="34" charset="0"/>
              <a:buChar char="•"/>
            </a:pPr>
            <a:r>
              <a:rPr lang="en-US" sz="2200" dirty="0"/>
              <a:t>Actual service (Referenced)</a:t>
            </a:r>
          </a:p>
          <a:p>
            <a:pPr marL="2116" lvl="1" indent="-228594">
              <a:lnSpc>
                <a:spcPct val="110000"/>
              </a:lnSpc>
              <a:buClr>
                <a:schemeClr val="bg1">
                  <a:lumMod val="50000"/>
                </a:schemeClr>
              </a:buClr>
              <a:buFont typeface="Arial" panose="020B0604020202020204" pitchFamily="34" charset="0"/>
              <a:buChar char="•"/>
            </a:pPr>
            <a:r>
              <a:rPr lang="en-US" sz="2200" dirty="0"/>
              <a:t>Involved CIs</a:t>
            </a:r>
          </a:p>
          <a:p>
            <a:pPr marL="2116" lvl="1" indent="-228594">
              <a:lnSpc>
                <a:spcPct val="110000"/>
              </a:lnSpc>
              <a:buClr>
                <a:schemeClr val="bg1">
                  <a:lumMod val="50000"/>
                </a:schemeClr>
              </a:buClr>
              <a:buFont typeface="Arial" panose="020B0604020202020204" pitchFamily="34" charset="0"/>
              <a:buChar char="•"/>
            </a:pPr>
            <a:r>
              <a:rPr lang="en-US" sz="2200" dirty="0"/>
              <a:t>Devices</a:t>
            </a:r>
          </a:p>
          <a:p>
            <a:pPr marL="2116" lvl="1" indent="-228594">
              <a:lnSpc>
                <a:spcPct val="110000"/>
              </a:lnSpc>
              <a:buClr>
                <a:schemeClr val="bg1">
                  <a:lumMod val="50000"/>
                </a:schemeClr>
              </a:buClr>
              <a:buFont typeface="Arial" panose="020B0604020202020204" pitchFamily="34" charset="0"/>
              <a:buChar char="•"/>
            </a:pPr>
            <a:r>
              <a:rPr lang="en-US" sz="2200" dirty="0"/>
              <a:t>System elements</a:t>
            </a:r>
          </a:p>
          <a:p>
            <a:pPr marL="2116" lvl="1" indent="-228594">
              <a:lnSpc>
                <a:spcPct val="110000"/>
              </a:lnSpc>
              <a:buClr>
                <a:schemeClr val="bg1">
                  <a:lumMod val="50000"/>
                </a:schemeClr>
              </a:buClr>
              <a:buFont typeface="Arial" panose="020B0604020202020204" pitchFamily="34" charset="0"/>
              <a:buChar char="•"/>
            </a:pPr>
            <a:r>
              <a:rPr lang="en-US" sz="2200" dirty="0"/>
              <a:t>+ Involved Infrastructure &amp; peripherals</a:t>
            </a:r>
          </a:p>
          <a:p>
            <a:pPr marL="2116" lvl="1" indent="-228594">
              <a:lnSpc>
                <a:spcPct val="110000"/>
              </a:lnSpc>
              <a:buClr>
                <a:schemeClr val="bg1">
                  <a:lumMod val="50000"/>
                </a:schemeClr>
              </a:buClr>
              <a:buFont typeface="Arial" panose="020B0604020202020204" pitchFamily="34" charset="0"/>
              <a:buChar char="•"/>
            </a:pPr>
            <a:r>
              <a:rPr lang="en-US" sz="2200" dirty="0"/>
              <a:t>+ Involved Licenses</a:t>
            </a:r>
          </a:p>
          <a:p>
            <a:pPr marL="2116" lvl="1" indent="-228594">
              <a:lnSpc>
                <a:spcPct val="110000"/>
              </a:lnSpc>
              <a:buClr>
                <a:schemeClr val="bg1">
                  <a:lumMod val="50000"/>
                </a:schemeClr>
              </a:buClr>
              <a:buFont typeface="Arial" panose="020B0604020202020204" pitchFamily="34" charset="0"/>
              <a:buChar char="•"/>
            </a:pPr>
            <a:r>
              <a:rPr lang="en-US" sz="2200" dirty="0"/>
              <a:t>Actual service (Affected)</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828" y="521209"/>
            <a:ext cx="6817784" cy="6153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016F8AB-BCEA-4347-8BA6-BE776009BC89}" type="slidenum">
              <a:rPr lang="en-US" smtClean="0"/>
              <a:t>10</a:t>
            </a:fld>
            <a:endParaRPr lang="en-US"/>
          </a:p>
        </p:txBody>
      </p:sp>
    </p:spTree>
    <p:extLst>
      <p:ext uri="{BB962C8B-B14F-4D97-AF65-F5344CB8AC3E}">
        <p14:creationId xmlns:p14="http://schemas.microsoft.com/office/powerpoint/2010/main" val="18138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Model and Lifecycles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11</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611697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SACM </a:t>
            </a:r>
            <a:r>
              <a:rPr lang="en-AU" dirty="0" smtClean="0"/>
              <a:t>Model Hierarchy</a:t>
            </a:r>
            <a:endParaRPr lang="en-US" dirty="0"/>
          </a:p>
        </p:txBody>
      </p:sp>
      <p:sp>
        <p:nvSpPr>
          <p:cNvPr id="4" name="Text Placeholder 3"/>
          <p:cNvSpPr>
            <a:spLocks noGrp="1"/>
          </p:cNvSpPr>
          <p:nvPr>
            <p:ph type="body" sz="quarter" idx="13"/>
          </p:nvPr>
        </p:nvSpPr>
        <p:spPr/>
        <p:txBody>
          <a:bodyPr/>
          <a:lstStyle/>
          <a:p>
            <a:r>
              <a:rPr lang="en-US" dirty="0"/>
              <a:t>The SACM Model is a framework to define, manage and track all individual components that support the organizational business services.</a:t>
            </a:r>
          </a:p>
          <a:p>
            <a:endParaRPr lang="en-US" dirty="0"/>
          </a:p>
        </p:txBody>
      </p:sp>
      <p:sp>
        <p:nvSpPr>
          <p:cNvPr id="2" name="Subtitle 1"/>
          <p:cNvSpPr>
            <a:spLocks noGrp="1"/>
          </p:cNvSpPr>
          <p:nvPr>
            <p:ph idx="1"/>
          </p:nvPr>
        </p:nvSpPr>
        <p:spPr>
          <a:xfrm>
            <a:off x="609600" y="1769237"/>
            <a:ext cx="10969784" cy="4326763"/>
          </a:xfrm>
        </p:spPr>
        <p:txBody>
          <a:bodyPr>
            <a:normAutofit/>
          </a:bodyPr>
          <a:lstStyle/>
          <a:p>
            <a:r>
              <a:rPr lang="fr-FR" sz="2400" dirty="0"/>
              <a:t> </a:t>
            </a:r>
            <a:endParaRPr lang="en-US" sz="2400" dirty="0"/>
          </a:p>
        </p:txBody>
      </p:sp>
      <p:sp>
        <p:nvSpPr>
          <p:cNvPr id="5" name="Freeform 4"/>
          <p:cNvSpPr/>
          <p:nvPr/>
        </p:nvSpPr>
        <p:spPr>
          <a:xfrm>
            <a:off x="6090073" y="5859763"/>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Device</a:t>
            </a:r>
            <a:endParaRPr lang="en-US" sz="1467" dirty="0">
              <a:cs typeface="Arial"/>
            </a:endParaRPr>
          </a:p>
        </p:txBody>
      </p:sp>
      <p:sp>
        <p:nvSpPr>
          <p:cNvPr id="6" name="Freeform 5"/>
          <p:cNvSpPr/>
          <p:nvPr/>
        </p:nvSpPr>
        <p:spPr>
          <a:xfrm>
            <a:off x="4892040" y="5107079"/>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System Element</a:t>
            </a:r>
            <a:endParaRPr lang="en-US" sz="1467" dirty="0">
              <a:cs typeface="Arial"/>
            </a:endParaRPr>
          </a:p>
        </p:txBody>
      </p:sp>
      <p:sp>
        <p:nvSpPr>
          <p:cNvPr id="7" name="Freeform 6"/>
          <p:cNvSpPr/>
          <p:nvPr/>
        </p:nvSpPr>
        <p:spPr>
          <a:xfrm>
            <a:off x="3678767" y="4354395"/>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Service Component</a:t>
            </a:r>
            <a:endParaRPr lang="en-US" sz="1467" dirty="0">
              <a:cs typeface="Arial"/>
            </a:endParaRPr>
          </a:p>
        </p:txBody>
      </p:sp>
      <p:sp>
        <p:nvSpPr>
          <p:cNvPr id="8" name="Freeform 7"/>
          <p:cNvSpPr/>
          <p:nvPr/>
        </p:nvSpPr>
        <p:spPr>
          <a:xfrm>
            <a:off x="2500207" y="3601711"/>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Actual Service</a:t>
            </a:r>
            <a:endParaRPr lang="en-US" sz="1467" dirty="0">
              <a:cs typeface="Arial"/>
            </a:endParaRPr>
          </a:p>
        </p:txBody>
      </p:sp>
      <p:sp>
        <p:nvSpPr>
          <p:cNvPr id="9" name="Freeform 8"/>
          <p:cNvSpPr/>
          <p:nvPr/>
        </p:nvSpPr>
        <p:spPr>
          <a:xfrm>
            <a:off x="1400725" y="2829469"/>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Service Definition</a:t>
            </a:r>
          </a:p>
        </p:txBody>
      </p:sp>
      <p:sp>
        <p:nvSpPr>
          <p:cNvPr id="10" name="Freeform 9"/>
          <p:cNvSpPr/>
          <p:nvPr/>
        </p:nvSpPr>
        <p:spPr>
          <a:xfrm>
            <a:off x="316992" y="1856635"/>
            <a:ext cx="1828800" cy="654455"/>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tx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Categorization</a:t>
            </a:r>
            <a:endParaRPr lang="en-US" sz="1600" b="1" dirty="0">
              <a:cs typeface="Arial"/>
            </a:endParaRPr>
          </a:p>
        </p:txBody>
      </p:sp>
      <p:sp>
        <p:nvSpPr>
          <p:cNvPr id="11" name="TextBox 10"/>
          <p:cNvSpPr txBox="1"/>
          <p:nvPr/>
        </p:nvSpPr>
        <p:spPr bwMode="gray">
          <a:xfrm>
            <a:off x="8209280" y="5859763"/>
            <a:ext cx="2533227" cy="584775"/>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Servers, computers, VMs and other nodes</a:t>
            </a:r>
            <a:endParaRPr lang="en-US" sz="1600" dirty="0">
              <a:solidFill>
                <a:srgbClr val="000000"/>
              </a:solidFill>
              <a:cs typeface="HP Simplified" pitchFamily="34" charset="0"/>
            </a:endParaRPr>
          </a:p>
        </p:txBody>
      </p:sp>
      <p:sp>
        <p:nvSpPr>
          <p:cNvPr id="12" name="TextBox 11"/>
          <p:cNvSpPr txBox="1"/>
          <p:nvPr/>
        </p:nvSpPr>
        <p:spPr bwMode="gray">
          <a:xfrm>
            <a:off x="6827520" y="4930102"/>
            <a:ext cx="5066453" cy="830997"/>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One or more elements required to support a service component. </a:t>
            </a:r>
            <a:r>
              <a:rPr lang="en-AU" sz="1600" dirty="0" err="1">
                <a:solidFill>
                  <a:srgbClr val="000000"/>
                </a:solidFill>
                <a:cs typeface="HP Simplified" pitchFamily="34" charset="0"/>
              </a:rPr>
              <a:t>Eg</a:t>
            </a:r>
            <a:r>
              <a:rPr lang="en-AU" sz="1600" dirty="0">
                <a:solidFill>
                  <a:srgbClr val="000000"/>
                </a:solidFill>
                <a:cs typeface="HP Simplified" pitchFamily="34" charset="0"/>
              </a:rPr>
              <a:t>. </a:t>
            </a:r>
            <a:r>
              <a:rPr lang="en-AU" sz="1600" dirty="0" err="1">
                <a:solidFill>
                  <a:srgbClr val="000000"/>
                </a:solidFill>
                <a:cs typeface="HP Simplified" pitchFamily="34" charset="0"/>
              </a:rPr>
              <a:t>Jboss</a:t>
            </a:r>
            <a:r>
              <a:rPr lang="en-AU" sz="1600" dirty="0">
                <a:solidFill>
                  <a:srgbClr val="000000"/>
                </a:solidFill>
                <a:cs typeface="HP Simplified" pitchFamily="34" charset="0"/>
              </a:rPr>
              <a:t> app server supports the Orders application</a:t>
            </a:r>
            <a:endParaRPr lang="en-US" sz="1600" dirty="0">
              <a:solidFill>
                <a:srgbClr val="000000"/>
              </a:solidFill>
              <a:cs typeface="HP Simplified" pitchFamily="34" charset="0"/>
            </a:endParaRPr>
          </a:p>
        </p:txBody>
      </p:sp>
      <p:sp>
        <p:nvSpPr>
          <p:cNvPr id="13" name="TextBox 12"/>
          <p:cNvSpPr txBox="1"/>
          <p:nvPr/>
        </p:nvSpPr>
        <p:spPr bwMode="gray">
          <a:xfrm>
            <a:off x="5507567" y="4232475"/>
            <a:ext cx="5720504" cy="584775"/>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One or more components required to support an actual service. </a:t>
            </a:r>
            <a:r>
              <a:rPr lang="en-AU" sz="1600" dirty="0" err="1">
                <a:solidFill>
                  <a:srgbClr val="000000"/>
                </a:solidFill>
                <a:cs typeface="HP Simplified" pitchFamily="34" charset="0"/>
              </a:rPr>
              <a:t>Eg</a:t>
            </a:r>
            <a:r>
              <a:rPr lang="en-AU" sz="1600" dirty="0">
                <a:solidFill>
                  <a:srgbClr val="000000"/>
                </a:solidFill>
                <a:cs typeface="HP Simplified" pitchFamily="34" charset="0"/>
              </a:rPr>
              <a:t>. Payroll Application, Payroll Database</a:t>
            </a:r>
            <a:endParaRPr lang="en-US" sz="1600" dirty="0">
              <a:solidFill>
                <a:srgbClr val="000000"/>
              </a:solidFill>
              <a:cs typeface="HP Simplified" pitchFamily="34" charset="0"/>
            </a:endParaRPr>
          </a:p>
        </p:txBody>
      </p:sp>
      <p:sp>
        <p:nvSpPr>
          <p:cNvPr id="14" name="TextBox 13"/>
          <p:cNvSpPr txBox="1"/>
          <p:nvPr/>
        </p:nvSpPr>
        <p:spPr bwMode="gray">
          <a:xfrm>
            <a:off x="4329007" y="3633245"/>
            <a:ext cx="6548967" cy="338554"/>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These are business services consumed by End Users. </a:t>
            </a:r>
            <a:r>
              <a:rPr lang="en-AU" sz="1600" dirty="0" err="1">
                <a:solidFill>
                  <a:srgbClr val="000000"/>
                </a:solidFill>
                <a:cs typeface="HP Simplified" pitchFamily="34" charset="0"/>
              </a:rPr>
              <a:t>Eg</a:t>
            </a:r>
            <a:r>
              <a:rPr lang="en-AU" sz="1600" dirty="0">
                <a:solidFill>
                  <a:srgbClr val="000000"/>
                </a:solidFill>
                <a:cs typeface="HP Simplified" pitchFamily="34" charset="0"/>
              </a:rPr>
              <a:t>. Payroll</a:t>
            </a:r>
            <a:endParaRPr lang="en-US" sz="1600" dirty="0">
              <a:solidFill>
                <a:srgbClr val="000000"/>
              </a:solidFill>
              <a:cs typeface="HP Simplified" pitchFamily="34" charset="0"/>
            </a:endParaRPr>
          </a:p>
        </p:txBody>
      </p:sp>
      <p:sp>
        <p:nvSpPr>
          <p:cNvPr id="15" name="TextBox 14"/>
          <p:cNvSpPr txBox="1"/>
          <p:nvPr/>
        </p:nvSpPr>
        <p:spPr bwMode="gray">
          <a:xfrm>
            <a:off x="3231685" y="2754123"/>
            <a:ext cx="6968956" cy="584775"/>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Each category contains one or more services. The Service Definition  </a:t>
            </a:r>
            <a:r>
              <a:rPr lang="en-US" sz="1600" dirty="0">
                <a:solidFill>
                  <a:srgbClr val="000000"/>
                </a:solidFill>
                <a:cs typeface="HP Simplified" pitchFamily="34" charset="0"/>
              </a:rPr>
              <a:t>is a high-level description of the provided service</a:t>
            </a:r>
            <a:r>
              <a:rPr lang="en-AU" sz="1600" dirty="0">
                <a:solidFill>
                  <a:srgbClr val="000000"/>
                </a:solidFill>
                <a:cs typeface="HP Simplified" pitchFamily="34" charset="0"/>
              </a:rPr>
              <a:t> </a:t>
            </a:r>
            <a:r>
              <a:rPr lang="en-AU" sz="1600" dirty="0" err="1">
                <a:solidFill>
                  <a:srgbClr val="000000"/>
                </a:solidFill>
                <a:cs typeface="HP Simplified" pitchFamily="34" charset="0"/>
              </a:rPr>
              <a:t>Eg</a:t>
            </a:r>
            <a:r>
              <a:rPr lang="en-AU" sz="1600" dirty="0">
                <a:solidFill>
                  <a:srgbClr val="000000"/>
                </a:solidFill>
                <a:cs typeface="HP Simplified" pitchFamily="34" charset="0"/>
              </a:rPr>
              <a:t>. Payroll</a:t>
            </a:r>
            <a:endParaRPr lang="en-US" sz="1600" dirty="0">
              <a:solidFill>
                <a:srgbClr val="000000"/>
              </a:solidFill>
              <a:cs typeface="HP Simplified" pitchFamily="34" charset="0"/>
            </a:endParaRPr>
          </a:p>
        </p:txBody>
      </p:sp>
      <p:sp>
        <p:nvSpPr>
          <p:cNvPr id="16" name="TextBox 15"/>
          <p:cNvSpPr txBox="1"/>
          <p:nvPr/>
        </p:nvSpPr>
        <p:spPr bwMode="gray">
          <a:xfrm>
            <a:off x="2315125" y="1967441"/>
            <a:ext cx="7235275" cy="338554"/>
          </a:xfrm>
          <a:prstGeom prst="rect">
            <a:avLst/>
          </a:prstGeom>
          <a:noFill/>
        </p:spPr>
        <p:txBody>
          <a:bodyPr wrap="square" rtlCol="0">
            <a:spAutoFit/>
          </a:bodyPr>
          <a:lstStyle/>
          <a:p>
            <a:pPr defTabSz="573603">
              <a:spcAft>
                <a:spcPts val="533"/>
              </a:spcAft>
              <a:buSzPct val="100000"/>
            </a:pPr>
            <a:r>
              <a:rPr lang="en-AU" sz="1600" dirty="0">
                <a:solidFill>
                  <a:srgbClr val="000000"/>
                </a:solidFill>
                <a:cs typeface="HP Simplified" pitchFamily="34" charset="0"/>
              </a:rPr>
              <a:t>Category </a:t>
            </a:r>
            <a:r>
              <a:rPr lang="en-AU" sz="1600" dirty="0" smtClean="0">
                <a:solidFill>
                  <a:srgbClr val="000000"/>
                </a:solidFill>
                <a:cs typeface="HP Simplified" pitchFamily="34" charset="0"/>
              </a:rPr>
              <a:t>defined </a:t>
            </a:r>
            <a:r>
              <a:rPr lang="en-AU" sz="1600" dirty="0">
                <a:solidFill>
                  <a:srgbClr val="000000"/>
                </a:solidFill>
                <a:cs typeface="HP Simplified" pitchFamily="34" charset="0"/>
              </a:rPr>
              <a:t>in the </a:t>
            </a:r>
            <a:r>
              <a:rPr lang="en-AU" sz="1600" dirty="0" smtClean="0">
                <a:solidFill>
                  <a:srgbClr val="000000"/>
                </a:solidFill>
                <a:cs typeface="HP Simplified" pitchFamily="34" charset="0"/>
              </a:rPr>
              <a:t>Service </a:t>
            </a:r>
            <a:r>
              <a:rPr lang="en-AU" sz="1600" dirty="0" err="1" smtClean="0">
                <a:solidFill>
                  <a:srgbClr val="000000"/>
                </a:solidFill>
                <a:cs typeface="HP Simplified" pitchFamily="34" charset="0"/>
              </a:rPr>
              <a:t>Catalog</a:t>
            </a:r>
            <a:r>
              <a:rPr lang="en-AU" sz="1600" dirty="0" smtClean="0">
                <a:solidFill>
                  <a:srgbClr val="000000"/>
                </a:solidFill>
                <a:cs typeface="HP Simplified" pitchFamily="34" charset="0"/>
              </a:rPr>
              <a:t> top level.</a:t>
            </a:r>
            <a:endParaRPr lang="en-US" sz="1600" dirty="0">
              <a:solidFill>
                <a:srgbClr val="000000"/>
              </a:solidFill>
              <a:cs typeface="HP Simplified" pitchFamily="34" charset="0"/>
            </a:endParaRPr>
          </a:p>
        </p:txBody>
      </p:sp>
      <p:sp>
        <p:nvSpPr>
          <p:cNvPr id="17" name="Rectangular Callout 16"/>
          <p:cNvSpPr/>
          <p:nvPr/>
        </p:nvSpPr>
        <p:spPr bwMode="gray">
          <a:xfrm>
            <a:off x="9550400" y="1307848"/>
            <a:ext cx="2433989" cy="1139973"/>
          </a:xfrm>
          <a:prstGeom prst="wedgeRectCallout">
            <a:avLst>
              <a:gd name="adj1" fmla="val -52206"/>
              <a:gd name="adj2" fmla="val 7749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Each hierarchical level in the model is a container for one or more components</a:t>
            </a:r>
            <a:endParaRPr lang="en-US" sz="1600" dirty="0"/>
          </a:p>
        </p:txBody>
      </p:sp>
      <p:sp>
        <p:nvSpPr>
          <p:cNvPr id="18" name="Left Brace 17"/>
          <p:cNvSpPr/>
          <p:nvPr/>
        </p:nvSpPr>
        <p:spPr>
          <a:xfrm>
            <a:off x="772419" y="2841822"/>
            <a:ext cx="492868" cy="3649141"/>
          </a:xfrm>
          <a:prstGeom prst="leftBrac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9" name="TextBox 28"/>
          <p:cNvSpPr txBox="1"/>
          <p:nvPr/>
        </p:nvSpPr>
        <p:spPr>
          <a:xfrm>
            <a:off x="58666" y="4354395"/>
            <a:ext cx="724878" cy="648896"/>
          </a:xfrm>
          <a:prstGeom prst="rect">
            <a:avLst/>
          </a:prstGeom>
          <a:noFill/>
        </p:spPr>
        <p:txBody>
          <a:bodyPr wrap="none" rtlCol="0">
            <a:spAutoFit/>
          </a:bodyPr>
          <a:lstStyle/>
          <a:p>
            <a:pPr algn="ctr" defTabSz="573603">
              <a:spcAft>
                <a:spcPts val="533"/>
              </a:spcAft>
              <a:buSzPct val="100000"/>
            </a:pPr>
            <a:r>
              <a:rPr lang="fr-FR" sz="1600" dirty="0">
                <a:solidFill>
                  <a:srgbClr val="000000"/>
                </a:solidFill>
                <a:cs typeface="HP Simplified" pitchFamily="34" charset="0"/>
              </a:rPr>
              <a:t>SACM</a:t>
            </a:r>
          </a:p>
          <a:p>
            <a:pPr algn="ctr" defTabSz="573603">
              <a:spcAft>
                <a:spcPts val="533"/>
              </a:spcAft>
              <a:buSzPct val="100000"/>
            </a:pPr>
            <a:r>
              <a:rPr lang="fr-FR" sz="1600" dirty="0">
                <a:solidFill>
                  <a:srgbClr val="000000"/>
                </a:solidFill>
                <a:cs typeface="HP Simplified" pitchFamily="34" charset="0"/>
              </a:rPr>
              <a:t>Model</a:t>
            </a:r>
            <a:endParaRPr lang="en-US" sz="1600" dirty="0">
              <a:solidFill>
                <a:srgbClr val="000000"/>
              </a:solidFill>
              <a:cs typeface="HP Simplified" pitchFamily="34" charset="0"/>
            </a:endParaRPr>
          </a:p>
        </p:txBody>
      </p:sp>
      <p:sp>
        <p:nvSpPr>
          <p:cNvPr id="31" name="Slide Number Placeholder 30"/>
          <p:cNvSpPr>
            <a:spLocks noGrp="1"/>
          </p:cNvSpPr>
          <p:nvPr>
            <p:ph type="sldNum" sz="quarter" idx="12"/>
          </p:nvPr>
        </p:nvSpPr>
        <p:spPr/>
        <p:txBody>
          <a:bodyPr/>
          <a:lstStyle/>
          <a:p>
            <a:fld id="{B016F8AB-BCEA-4347-8BA6-BE776009BC89}" type="slidenum">
              <a:rPr lang="en-US" smtClean="0"/>
              <a:t>12</a:t>
            </a:fld>
            <a:endParaRPr lang="en-US"/>
          </a:p>
        </p:txBody>
      </p:sp>
    </p:spTree>
    <p:extLst>
      <p:ext uri="{BB962C8B-B14F-4D97-AF65-F5344CB8AC3E}">
        <p14:creationId xmlns:p14="http://schemas.microsoft.com/office/powerpoint/2010/main" val="40991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System Definition</a:t>
            </a:r>
            <a:endParaRPr lang="en-US" dirty="0"/>
          </a:p>
        </p:txBody>
      </p:sp>
      <p:sp>
        <p:nvSpPr>
          <p:cNvPr id="17" name="Content Placeholder 16"/>
          <p:cNvSpPr>
            <a:spLocks noGrp="1"/>
          </p:cNvSpPr>
          <p:nvPr>
            <p:ph idx="1"/>
          </p:nvPr>
        </p:nvSpPr>
        <p:spPr/>
        <p:txBody>
          <a:bodyPr/>
          <a:lstStyle/>
          <a:p>
            <a:pPr marL="0" indent="0">
              <a:buNone/>
            </a:pPr>
            <a:r>
              <a:rPr lang="en-US" b="1" dirty="0">
                <a:solidFill>
                  <a:schemeClr val="bg1">
                    <a:lumMod val="65000"/>
                  </a:schemeClr>
                </a:solidFill>
              </a:rPr>
              <a:t>System Definition</a:t>
            </a:r>
          </a:p>
          <a:p>
            <a:pPr lvl="1"/>
            <a:r>
              <a:rPr lang="en-US" dirty="0" smtClean="0"/>
              <a:t>Each </a:t>
            </a:r>
            <a:r>
              <a:rPr lang="en-US" dirty="0"/>
              <a:t>category contains one or more </a:t>
            </a:r>
            <a:r>
              <a:rPr lang="en-US" i="1" dirty="0"/>
              <a:t>service definitions</a:t>
            </a:r>
            <a:r>
              <a:rPr lang="en-US" dirty="0"/>
              <a:t>. </a:t>
            </a:r>
            <a:endParaRPr lang="en-US" dirty="0" smtClean="0"/>
          </a:p>
          <a:p>
            <a:pPr lvl="1"/>
            <a:r>
              <a:rPr lang="en-US" dirty="0" smtClean="0"/>
              <a:t>A </a:t>
            </a:r>
            <a:r>
              <a:rPr lang="en-US" dirty="0"/>
              <a:t>service provides value to the end user and supports their goals. </a:t>
            </a:r>
            <a:endParaRPr lang="en-US" dirty="0" smtClean="0"/>
          </a:p>
          <a:p>
            <a:pPr lvl="1"/>
            <a:r>
              <a:rPr lang="en-US" dirty="0" smtClean="0"/>
              <a:t>A </a:t>
            </a:r>
            <a:r>
              <a:rPr lang="en-US" dirty="0"/>
              <a:t>service definition is a high-level description of the provided service. </a:t>
            </a:r>
            <a:endParaRPr lang="en-US" dirty="0" smtClean="0"/>
          </a:p>
          <a:p>
            <a:pPr lvl="1"/>
            <a:r>
              <a:rPr lang="en-US" dirty="0" smtClean="0"/>
              <a:t>The </a:t>
            </a:r>
            <a:r>
              <a:rPr lang="en-US" dirty="0"/>
              <a:t>service definition also groups actual services that are part of the same domain. </a:t>
            </a:r>
          </a:p>
        </p:txBody>
      </p:sp>
      <p:grpSp>
        <p:nvGrpSpPr>
          <p:cNvPr id="3" name="Group 13"/>
          <p:cNvGrpSpPr/>
          <p:nvPr/>
        </p:nvGrpSpPr>
        <p:grpSpPr>
          <a:xfrm>
            <a:off x="443703" y="5567577"/>
            <a:ext cx="10821197" cy="662160"/>
            <a:chOff x="332777" y="1668093"/>
            <a:chExt cx="8115898" cy="481086"/>
          </a:xfrm>
        </p:grpSpPr>
        <p:sp>
          <p:nvSpPr>
            <p:cNvPr id="4" name="Freeform 3"/>
            <p:cNvSpPr/>
            <p:nvPr/>
          </p:nvSpPr>
          <p:spPr>
            <a:xfrm>
              <a:off x="707707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Device</a:t>
              </a:r>
              <a:endParaRPr lang="en-US" sz="1600" dirty="0">
                <a:cs typeface="Arial"/>
              </a:endParaRPr>
            </a:p>
          </p:txBody>
        </p:sp>
        <p:sp>
          <p:nvSpPr>
            <p:cNvPr id="6" name="Freeform 5"/>
            <p:cNvSpPr/>
            <p:nvPr/>
          </p:nvSpPr>
          <p:spPr>
            <a:xfrm>
              <a:off x="5390999"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System Element</a:t>
              </a:r>
              <a:endParaRPr lang="en-US" sz="1600" dirty="0">
                <a:cs typeface="Arial"/>
              </a:endParaRPr>
            </a:p>
          </p:txBody>
        </p:sp>
        <p:sp>
          <p:nvSpPr>
            <p:cNvPr id="8" name="Freeform 7"/>
            <p:cNvSpPr/>
            <p:nvPr/>
          </p:nvSpPr>
          <p:spPr>
            <a:xfrm>
              <a:off x="370492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Component</a:t>
              </a:r>
              <a:endParaRPr lang="en-US" sz="1600" dirty="0">
                <a:cs typeface="Arial"/>
              </a:endParaRPr>
            </a:p>
          </p:txBody>
        </p:sp>
        <p:sp>
          <p:nvSpPr>
            <p:cNvPr id="10" name="Freeform 9"/>
            <p:cNvSpPr/>
            <p:nvPr/>
          </p:nvSpPr>
          <p:spPr>
            <a:xfrm>
              <a:off x="2018851"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Actual Service</a:t>
              </a:r>
              <a:endParaRPr lang="en-US" sz="1600" dirty="0">
                <a:cs typeface="Arial"/>
              </a:endParaRPr>
            </a:p>
          </p:txBody>
        </p:sp>
        <p:sp>
          <p:nvSpPr>
            <p:cNvPr id="12" name="Freeform 11"/>
            <p:cNvSpPr/>
            <p:nvPr/>
          </p:nvSpPr>
          <p:spPr>
            <a:xfrm>
              <a:off x="332777"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a:t>
              </a: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76" y="110036"/>
            <a:ext cx="6369524" cy="206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266595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Actual Service</a:t>
            </a:r>
            <a:endParaRPr lang="en-US" dirty="0"/>
          </a:p>
        </p:txBody>
      </p:sp>
      <p:sp>
        <p:nvSpPr>
          <p:cNvPr id="17" name="Content Placeholder 16"/>
          <p:cNvSpPr>
            <a:spLocks noGrp="1"/>
          </p:cNvSpPr>
          <p:nvPr>
            <p:ph idx="1"/>
          </p:nvPr>
        </p:nvSpPr>
        <p:spPr>
          <a:xfrm>
            <a:off x="609601" y="1524002"/>
            <a:ext cx="5892599" cy="4571999"/>
          </a:xfrm>
        </p:spPr>
        <p:txBody>
          <a:bodyPr/>
          <a:lstStyle/>
          <a:p>
            <a:pPr marL="0" indent="0">
              <a:buNone/>
            </a:pPr>
            <a:r>
              <a:rPr lang="en-US" b="1" dirty="0">
                <a:solidFill>
                  <a:schemeClr val="accent1"/>
                </a:solidFill>
              </a:rPr>
              <a:t>Actual Service</a:t>
            </a:r>
          </a:p>
          <a:p>
            <a:pPr lvl="1"/>
            <a:r>
              <a:rPr lang="en-US" dirty="0" smtClean="0"/>
              <a:t>Each service definition contains zero or more </a:t>
            </a:r>
            <a:r>
              <a:rPr lang="en-US" i="1" dirty="0" smtClean="0"/>
              <a:t>actual services</a:t>
            </a:r>
            <a:r>
              <a:rPr lang="en-US" dirty="0" smtClean="0"/>
              <a:t>. </a:t>
            </a:r>
          </a:p>
          <a:p>
            <a:pPr lvl="1"/>
            <a:r>
              <a:rPr lang="en-US" dirty="0" smtClean="0"/>
              <a:t>The actual service is an instance of a service that benefits end users. </a:t>
            </a:r>
          </a:p>
          <a:p>
            <a:pPr lvl="1"/>
            <a:r>
              <a:rPr lang="en-US" dirty="0" smtClean="0"/>
              <a:t>It </a:t>
            </a:r>
            <a:r>
              <a:rPr lang="en-US" dirty="0"/>
              <a:t>might be a business service or an infrastructure service. </a:t>
            </a:r>
            <a:endParaRPr lang="en-US" dirty="0" smtClean="0"/>
          </a:p>
          <a:p>
            <a:pPr lvl="1"/>
            <a:r>
              <a:rPr lang="en-US" dirty="0" smtClean="0"/>
              <a:t>An </a:t>
            </a:r>
            <a:r>
              <a:rPr lang="en-US" dirty="0"/>
              <a:t>actual service can also be a non-technical service, such as a mailbox where you deliver letters and other physical documents.</a:t>
            </a:r>
            <a:endParaRPr lang="en-US" dirty="0" smtClean="0"/>
          </a:p>
        </p:txBody>
      </p:sp>
      <p:grpSp>
        <p:nvGrpSpPr>
          <p:cNvPr id="3" name="Group 13"/>
          <p:cNvGrpSpPr/>
          <p:nvPr/>
        </p:nvGrpSpPr>
        <p:grpSpPr>
          <a:xfrm>
            <a:off x="443703" y="5567577"/>
            <a:ext cx="10821197" cy="662160"/>
            <a:chOff x="332777" y="1668093"/>
            <a:chExt cx="8115898" cy="481086"/>
          </a:xfrm>
        </p:grpSpPr>
        <p:sp>
          <p:nvSpPr>
            <p:cNvPr id="4" name="Freeform 3"/>
            <p:cNvSpPr/>
            <p:nvPr/>
          </p:nvSpPr>
          <p:spPr>
            <a:xfrm>
              <a:off x="707707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Device</a:t>
              </a:r>
              <a:endParaRPr lang="en-US" sz="1600" dirty="0">
                <a:cs typeface="Arial"/>
              </a:endParaRPr>
            </a:p>
          </p:txBody>
        </p:sp>
        <p:sp>
          <p:nvSpPr>
            <p:cNvPr id="6" name="Freeform 5"/>
            <p:cNvSpPr/>
            <p:nvPr/>
          </p:nvSpPr>
          <p:spPr>
            <a:xfrm>
              <a:off x="5390999"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System Element</a:t>
              </a:r>
              <a:endParaRPr lang="en-US" sz="1600" dirty="0">
                <a:cs typeface="Arial"/>
              </a:endParaRPr>
            </a:p>
          </p:txBody>
        </p:sp>
        <p:sp>
          <p:nvSpPr>
            <p:cNvPr id="8" name="Freeform 7"/>
            <p:cNvSpPr/>
            <p:nvPr/>
          </p:nvSpPr>
          <p:spPr>
            <a:xfrm>
              <a:off x="370492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Component</a:t>
              </a:r>
              <a:endParaRPr lang="en-US" sz="1600" dirty="0">
                <a:cs typeface="Arial"/>
              </a:endParaRPr>
            </a:p>
          </p:txBody>
        </p:sp>
        <p:sp>
          <p:nvSpPr>
            <p:cNvPr id="10" name="Freeform 9"/>
            <p:cNvSpPr/>
            <p:nvPr/>
          </p:nvSpPr>
          <p:spPr>
            <a:xfrm>
              <a:off x="2018851"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Actual Service</a:t>
              </a:r>
              <a:endParaRPr lang="en-US" sz="1600" dirty="0">
                <a:cs typeface="Arial"/>
              </a:endParaRPr>
            </a:p>
          </p:txBody>
        </p:sp>
        <p:sp>
          <p:nvSpPr>
            <p:cNvPr id="12" name="Freeform 11"/>
            <p:cNvSpPr/>
            <p:nvPr/>
          </p:nvSpPr>
          <p:spPr>
            <a:xfrm>
              <a:off x="332777"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a:t>
              </a: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199" y="600675"/>
            <a:ext cx="5029200" cy="3771900"/>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14</a:t>
            </a:fld>
            <a:endParaRPr lang="en-US"/>
          </a:p>
        </p:txBody>
      </p:sp>
    </p:spTree>
    <p:extLst>
      <p:ext uri="{BB962C8B-B14F-4D97-AF65-F5344CB8AC3E}">
        <p14:creationId xmlns:p14="http://schemas.microsoft.com/office/powerpoint/2010/main" val="2468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Service Component</a:t>
            </a:r>
            <a:endParaRPr lang="en-US" dirty="0"/>
          </a:p>
        </p:txBody>
      </p:sp>
      <p:sp>
        <p:nvSpPr>
          <p:cNvPr id="17" name="Content Placeholder 16"/>
          <p:cNvSpPr>
            <a:spLocks noGrp="1"/>
          </p:cNvSpPr>
          <p:nvPr>
            <p:ph idx="1"/>
          </p:nvPr>
        </p:nvSpPr>
        <p:spPr>
          <a:xfrm>
            <a:off x="609601" y="1524002"/>
            <a:ext cx="6003959" cy="4571999"/>
          </a:xfrm>
        </p:spPr>
        <p:txBody>
          <a:bodyPr/>
          <a:lstStyle/>
          <a:p>
            <a:pPr marL="0" indent="0">
              <a:buNone/>
            </a:pPr>
            <a:r>
              <a:rPr lang="en-US" b="1" dirty="0">
                <a:solidFill>
                  <a:schemeClr val="accent4"/>
                </a:solidFill>
              </a:rPr>
              <a:t>Service Component</a:t>
            </a:r>
          </a:p>
          <a:p>
            <a:pPr lvl="1"/>
            <a:r>
              <a:rPr lang="en-US" dirty="0" smtClean="0"/>
              <a:t>Each </a:t>
            </a:r>
            <a:r>
              <a:rPr lang="en-US" dirty="0"/>
              <a:t>actual service contains one or more </a:t>
            </a:r>
            <a:r>
              <a:rPr lang="en-US" i="1" dirty="0"/>
              <a:t>service components</a:t>
            </a:r>
            <a:r>
              <a:rPr lang="en-US" dirty="0"/>
              <a:t>. </a:t>
            </a:r>
            <a:endParaRPr lang="en-US" dirty="0" smtClean="0"/>
          </a:p>
          <a:p>
            <a:pPr lvl="1"/>
            <a:r>
              <a:rPr lang="en-US" dirty="0" smtClean="0"/>
              <a:t>Each </a:t>
            </a:r>
            <a:r>
              <a:rPr lang="en-US" dirty="0"/>
              <a:t>service component can support one or more actual services. </a:t>
            </a:r>
            <a:endParaRPr lang="en-US" dirty="0" smtClean="0"/>
          </a:p>
        </p:txBody>
      </p:sp>
      <p:grpSp>
        <p:nvGrpSpPr>
          <p:cNvPr id="3" name="Group 13"/>
          <p:cNvGrpSpPr/>
          <p:nvPr/>
        </p:nvGrpSpPr>
        <p:grpSpPr>
          <a:xfrm>
            <a:off x="443703" y="5567577"/>
            <a:ext cx="10821197" cy="662160"/>
            <a:chOff x="332777" y="1668093"/>
            <a:chExt cx="8115898" cy="481086"/>
          </a:xfrm>
        </p:grpSpPr>
        <p:sp>
          <p:nvSpPr>
            <p:cNvPr id="4" name="Freeform 3"/>
            <p:cNvSpPr/>
            <p:nvPr/>
          </p:nvSpPr>
          <p:spPr>
            <a:xfrm>
              <a:off x="707707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Device</a:t>
              </a:r>
              <a:endParaRPr lang="en-US" sz="1600" dirty="0">
                <a:cs typeface="Arial"/>
              </a:endParaRPr>
            </a:p>
          </p:txBody>
        </p:sp>
        <p:sp>
          <p:nvSpPr>
            <p:cNvPr id="6" name="Freeform 5"/>
            <p:cNvSpPr/>
            <p:nvPr/>
          </p:nvSpPr>
          <p:spPr>
            <a:xfrm>
              <a:off x="5390999"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System Element</a:t>
              </a:r>
              <a:endParaRPr lang="en-US" sz="1600" dirty="0">
                <a:cs typeface="Arial"/>
              </a:endParaRPr>
            </a:p>
          </p:txBody>
        </p:sp>
        <p:sp>
          <p:nvSpPr>
            <p:cNvPr id="8" name="Freeform 7"/>
            <p:cNvSpPr/>
            <p:nvPr/>
          </p:nvSpPr>
          <p:spPr>
            <a:xfrm>
              <a:off x="370492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Component</a:t>
              </a:r>
              <a:endParaRPr lang="en-US" sz="1600" dirty="0">
                <a:cs typeface="Arial"/>
              </a:endParaRPr>
            </a:p>
          </p:txBody>
        </p:sp>
        <p:sp>
          <p:nvSpPr>
            <p:cNvPr id="10" name="Freeform 9"/>
            <p:cNvSpPr/>
            <p:nvPr/>
          </p:nvSpPr>
          <p:spPr>
            <a:xfrm>
              <a:off x="2018851"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Actual Service</a:t>
              </a:r>
              <a:endParaRPr lang="en-US" sz="1600" dirty="0">
                <a:cs typeface="Arial"/>
              </a:endParaRPr>
            </a:p>
          </p:txBody>
        </p:sp>
        <p:sp>
          <p:nvSpPr>
            <p:cNvPr id="12" name="Freeform 11"/>
            <p:cNvSpPr/>
            <p:nvPr/>
          </p:nvSpPr>
          <p:spPr>
            <a:xfrm>
              <a:off x="332777"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a:t>
              </a: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861" y="2"/>
            <a:ext cx="4640580" cy="5600700"/>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15</a:t>
            </a:fld>
            <a:endParaRPr lang="en-US"/>
          </a:p>
        </p:txBody>
      </p:sp>
    </p:spTree>
    <p:extLst>
      <p:ext uri="{BB962C8B-B14F-4D97-AF65-F5344CB8AC3E}">
        <p14:creationId xmlns:p14="http://schemas.microsoft.com/office/powerpoint/2010/main" val="193507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System Element</a:t>
            </a:r>
            <a:endParaRPr lang="en-US" dirty="0"/>
          </a:p>
        </p:txBody>
      </p:sp>
      <p:sp>
        <p:nvSpPr>
          <p:cNvPr id="17" name="Content Placeholder 16"/>
          <p:cNvSpPr>
            <a:spLocks noGrp="1"/>
          </p:cNvSpPr>
          <p:nvPr>
            <p:ph idx="1"/>
          </p:nvPr>
        </p:nvSpPr>
        <p:spPr>
          <a:xfrm>
            <a:off x="609600" y="1524002"/>
            <a:ext cx="6031832" cy="4571999"/>
          </a:xfrm>
        </p:spPr>
        <p:txBody>
          <a:bodyPr/>
          <a:lstStyle/>
          <a:p>
            <a:pPr marL="0" indent="0">
              <a:buNone/>
            </a:pPr>
            <a:r>
              <a:rPr lang="en-US" b="1" dirty="0">
                <a:solidFill>
                  <a:srgbClr val="1AAC60"/>
                </a:solidFill>
              </a:rPr>
              <a:t>System Element</a:t>
            </a:r>
          </a:p>
          <a:p>
            <a:pPr lvl="1"/>
            <a:r>
              <a:rPr lang="en-US" dirty="0" smtClean="0"/>
              <a:t>A </a:t>
            </a:r>
            <a:r>
              <a:rPr lang="en-US" i="1" dirty="0"/>
              <a:t>system element</a:t>
            </a:r>
            <a:r>
              <a:rPr lang="en-US" dirty="0"/>
              <a:t> is required functionality that supports a business service component. </a:t>
            </a:r>
            <a:endParaRPr lang="en-US" dirty="0" smtClean="0"/>
          </a:p>
          <a:p>
            <a:pPr lvl="1"/>
            <a:r>
              <a:rPr lang="en-US" dirty="0" smtClean="0"/>
              <a:t>A </a:t>
            </a:r>
            <a:r>
              <a:rPr lang="en-US" dirty="0"/>
              <a:t>system element enables the service to be available to an end user. </a:t>
            </a:r>
            <a:endParaRPr lang="en-US" dirty="0" smtClean="0"/>
          </a:p>
          <a:p>
            <a:pPr lvl="1"/>
            <a:r>
              <a:rPr lang="en-US" dirty="0" smtClean="0"/>
              <a:t>A </a:t>
            </a:r>
            <a:r>
              <a:rPr lang="en-US" dirty="0"/>
              <a:t>complex system that serves a major enterprise can require a cluster of interconnected nodes. </a:t>
            </a:r>
            <a:endParaRPr lang="en-US" dirty="0" smtClean="0"/>
          </a:p>
          <a:p>
            <a:pPr lvl="1"/>
            <a:r>
              <a:rPr lang="en-US" dirty="0" smtClean="0"/>
              <a:t>Each </a:t>
            </a:r>
            <a:r>
              <a:rPr lang="en-US" dirty="0"/>
              <a:t>service component contains zero or more system elements. </a:t>
            </a:r>
            <a:endParaRPr lang="en-US" dirty="0" smtClean="0"/>
          </a:p>
        </p:txBody>
      </p:sp>
      <p:grpSp>
        <p:nvGrpSpPr>
          <p:cNvPr id="3" name="Group 13"/>
          <p:cNvGrpSpPr/>
          <p:nvPr/>
        </p:nvGrpSpPr>
        <p:grpSpPr>
          <a:xfrm>
            <a:off x="443703" y="5567577"/>
            <a:ext cx="10821197" cy="662160"/>
            <a:chOff x="332777" y="1668093"/>
            <a:chExt cx="8115898" cy="481086"/>
          </a:xfrm>
        </p:grpSpPr>
        <p:sp>
          <p:nvSpPr>
            <p:cNvPr id="4" name="Freeform 3"/>
            <p:cNvSpPr/>
            <p:nvPr/>
          </p:nvSpPr>
          <p:spPr>
            <a:xfrm>
              <a:off x="707707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Device</a:t>
              </a:r>
              <a:endParaRPr lang="en-US" sz="1600" dirty="0">
                <a:cs typeface="Arial"/>
              </a:endParaRPr>
            </a:p>
          </p:txBody>
        </p:sp>
        <p:sp>
          <p:nvSpPr>
            <p:cNvPr id="6" name="Freeform 5"/>
            <p:cNvSpPr/>
            <p:nvPr/>
          </p:nvSpPr>
          <p:spPr>
            <a:xfrm>
              <a:off x="5390999"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System Element</a:t>
              </a:r>
              <a:endParaRPr lang="en-US" sz="1600" dirty="0">
                <a:cs typeface="Arial"/>
              </a:endParaRPr>
            </a:p>
          </p:txBody>
        </p:sp>
        <p:sp>
          <p:nvSpPr>
            <p:cNvPr id="8" name="Freeform 7"/>
            <p:cNvSpPr/>
            <p:nvPr/>
          </p:nvSpPr>
          <p:spPr>
            <a:xfrm>
              <a:off x="370492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Component</a:t>
              </a:r>
              <a:endParaRPr lang="en-US" sz="1600" dirty="0">
                <a:cs typeface="Arial"/>
              </a:endParaRPr>
            </a:p>
          </p:txBody>
        </p:sp>
        <p:sp>
          <p:nvSpPr>
            <p:cNvPr id="10" name="Freeform 9"/>
            <p:cNvSpPr/>
            <p:nvPr/>
          </p:nvSpPr>
          <p:spPr>
            <a:xfrm>
              <a:off x="2018851"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Actual Service</a:t>
              </a:r>
              <a:endParaRPr lang="en-US" sz="1600" dirty="0">
                <a:cs typeface="Arial"/>
              </a:endParaRPr>
            </a:p>
          </p:txBody>
        </p:sp>
        <p:sp>
          <p:nvSpPr>
            <p:cNvPr id="12" name="Freeform 11"/>
            <p:cNvSpPr/>
            <p:nvPr/>
          </p:nvSpPr>
          <p:spPr>
            <a:xfrm>
              <a:off x="332777"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a:t>
              </a: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39" y="119156"/>
            <a:ext cx="5897880" cy="5349240"/>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16</a:t>
            </a:fld>
            <a:endParaRPr lang="en-US"/>
          </a:p>
        </p:txBody>
      </p:sp>
    </p:spTree>
    <p:extLst>
      <p:ext uri="{BB962C8B-B14F-4D97-AF65-F5344CB8AC3E}">
        <p14:creationId xmlns:p14="http://schemas.microsoft.com/office/powerpoint/2010/main" val="158089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Device</a:t>
            </a:r>
            <a:endParaRPr lang="en-US" dirty="0"/>
          </a:p>
        </p:txBody>
      </p:sp>
      <p:sp>
        <p:nvSpPr>
          <p:cNvPr id="17" name="Content Placeholder 16"/>
          <p:cNvSpPr>
            <a:spLocks noGrp="1"/>
          </p:cNvSpPr>
          <p:nvPr>
            <p:ph idx="1"/>
          </p:nvPr>
        </p:nvSpPr>
        <p:spPr>
          <a:xfrm>
            <a:off x="609600" y="1524002"/>
            <a:ext cx="5422232" cy="4571999"/>
          </a:xfrm>
        </p:spPr>
        <p:txBody>
          <a:bodyPr/>
          <a:lstStyle/>
          <a:p>
            <a:pPr marL="0" indent="0">
              <a:buNone/>
            </a:pPr>
            <a:r>
              <a:rPr lang="en-US" b="1" dirty="0">
                <a:solidFill>
                  <a:srgbClr val="F48B34"/>
                </a:solidFill>
              </a:rPr>
              <a:t>Device</a:t>
            </a:r>
          </a:p>
          <a:p>
            <a:pPr lvl="1"/>
            <a:r>
              <a:rPr lang="en-US" dirty="0" smtClean="0"/>
              <a:t>Each </a:t>
            </a:r>
            <a:r>
              <a:rPr lang="en-US" dirty="0"/>
              <a:t>system element contains zero or more devices. </a:t>
            </a:r>
          </a:p>
          <a:p>
            <a:pPr lvl="1"/>
            <a:r>
              <a:rPr lang="en-US" dirty="0"/>
              <a:t>Each device supports a system element. </a:t>
            </a:r>
          </a:p>
          <a:p>
            <a:pPr lvl="1"/>
            <a:r>
              <a:rPr lang="en-US" dirty="0"/>
              <a:t>Devices are often known as configuration items. </a:t>
            </a:r>
          </a:p>
          <a:p>
            <a:pPr lvl="1"/>
            <a:r>
              <a:rPr lang="en-US" dirty="0"/>
              <a:t>In the HP Software Universal Data Model (UDM) Specification, a device is equivalent to a node configuration item in most cases. </a:t>
            </a:r>
          </a:p>
          <a:p>
            <a:pPr lvl="1"/>
            <a:r>
              <a:rPr lang="en-US" dirty="0"/>
              <a:t>In some cases, a device is equivalent to a node element. </a:t>
            </a:r>
          </a:p>
        </p:txBody>
      </p:sp>
      <p:grpSp>
        <p:nvGrpSpPr>
          <p:cNvPr id="3" name="Group 13"/>
          <p:cNvGrpSpPr/>
          <p:nvPr/>
        </p:nvGrpSpPr>
        <p:grpSpPr>
          <a:xfrm>
            <a:off x="443703" y="5567577"/>
            <a:ext cx="10821197" cy="662160"/>
            <a:chOff x="332777" y="1668093"/>
            <a:chExt cx="8115898" cy="481086"/>
          </a:xfrm>
        </p:grpSpPr>
        <p:sp>
          <p:nvSpPr>
            <p:cNvPr id="4" name="Freeform 3"/>
            <p:cNvSpPr/>
            <p:nvPr/>
          </p:nvSpPr>
          <p:spPr>
            <a:xfrm>
              <a:off x="707707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F48B3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Device</a:t>
              </a:r>
              <a:endParaRPr lang="en-US" sz="1600" dirty="0">
                <a:cs typeface="Arial"/>
              </a:endParaRPr>
            </a:p>
          </p:txBody>
        </p:sp>
        <p:sp>
          <p:nvSpPr>
            <p:cNvPr id="6" name="Freeform 5"/>
            <p:cNvSpPr/>
            <p:nvPr/>
          </p:nvSpPr>
          <p:spPr>
            <a:xfrm>
              <a:off x="5390999"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rgbClr val="008000"/>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System Element</a:t>
              </a:r>
              <a:endParaRPr lang="en-US" sz="1600" dirty="0">
                <a:cs typeface="Arial"/>
              </a:endParaRPr>
            </a:p>
          </p:txBody>
        </p:sp>
        <p:sp>
          <p:nvSpPr>
            <p:cNvPr id="8" name="Freeform 7"/>
            <p:cNvSpPr/>
            <p:nvPr/>
          </p:nvSpPr>
          <p:spPr>
            <a:xfrm>
              <a:off x="3704925" y="1673691"/>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4"/>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Component</a:t>
              </a:r>
              <a:endParaRPr lang="en-US" sz="1600" dirty="0">
                <a:cs typeface="Arial"/>
              </a:endParaRPr>
            </a:p>
          </p:txBody>
        </p:sp>
        <p:sp>
          <p:nvSpPr>
            <p:cNvPr id="10" name="Freeform 9"/>
            <p:cNvSpPr/>
            <p:nvPr/>
          </p:nvSpPr>
          <p:spPr>
            <a:xfrm>
              <a:off x="2018851"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Actual Service</a:t>
              </a:r>
              <a:endParaRPr lang="en-US" sz="1600" dirty="0">
                <a:cs typeface="Arial"/>
              </a:endParaRPr>
            </a:p>
          </p:txBody>
        </p:sp>
        <p:sp>
          <p:nvSpPr>
            <p:cNvPr id="12" name="Freeform 11"/>
            <p:cNvSpPr/>
            <p:nvPr/>
          </p:nvSpPr>
          <p:spPr>
            <a:xfrm>
              <a:off x="332777" y="1668093"/>
              <a:ext cx="1371600"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a:t>
              </a: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3502" y="1"/>
            <a:ext cx="6481269" cy="545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016F8AB-BCEA-4347-8BA6-BE776009BC89}" type="slidenum">
              <a:rPr lang="en-US" smtClean="0"/>
              <a:pPr/>
              <a:t>17</a:t>
            </a:fld>
            <a:endParaRPr lang="en-US"/>
          </a:p>
        </p:txBody>
      </p:sp>
    </p:spTree>
    <p:extLst>
      <p:ext uri="{BB962C8B-B14F-4D97-AF65-F5344CB8AC3E}">
        <p14:creationId xmlns:p14="http://schemas.microsoft.com/office/powerpoint/2010/main" val="251846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SACM </a:t>
            </a:r>
            <a:r>
              <a:rPr lang="en-US" dirty="0" smtClean="0"/>
              <a:t>Typology Examples</a:t>
            </a:r>
            <a:endParaRPr lang="en-US" dirty="0"/>
          </a:p>
        </p:txBody>
      </p:sp>
      <p:sp>
        <p:nvSpPr>
          <p:cNvPr id="4" name="Subtitle 3"/>
          <p:cNvSpPr>
            <a:spLocks noGrp="1"/>
          </p:cNvSpPr>
          <p:nvPr>
            <p:ph idx="1"/>
          </p:nvPr>
        </p:nvSpPr>
        <p:spPr>
          <a:xfrm>
            <a:off x="609600" y="1150071"/>
            <a:ext cx="10969784" cy="4776598"/>
          </a:xfrm>
        </p:spPr>
        <p:txBody>
          <a:bodyPr/>
          <a:lstStyle/>
          <a:p>
            <a:pPr marL="0" indent="0">
              <a:buNone/>
            </a:pPr>
            <a:r>
              <a:rPr lang="en-US" b="1" dirty="0" smtClean="0"/>
              <a:t>Hierarchy</a:t>
            </a:r>
            <a:endParaRPr lang="en-US" b="1" dirty="0"/>
          </a:p>
        </p:txBody>
      </p:sp>
      <p:sp>
        <p:nvSpPr>
          <p:cNvPr id="7" name="Pentagon 6"/>
          <p:cNvSpPr/>
          <p:nvPr/>
        </p:nvSpPr>
        <p:spPr>
          <a:xfrm>
            <a:off x="441961" y="1770302"/>
            <a:ext cx="1608512" cy="554183"/>
          </a:xfrm>
          <a:prstGeom prst="homePlat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Category</a:t>
            </a:r>
          </a:p>
        </p:txBody>
      </p:sp>
      <p:sp>
        <p:nvSpPr>
          <p:cNvPr id="11" name="Pentagon 10"/>
          <p:cNvSpPr/>
          <p:nvPr/>
        </p:nvSpPr>
        <p:spPr>
          <a:xfrm>
            <a:off x="1023853" y="2409267"/>
            <a:ext cx="1608512" cy="554183"/>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Service </a:t>
            </a:r>
            <a:r>
              <a:rPr lang="en-US" sz="1600" dirty="0"/>
              <a:t>definition</a:t>
            </a:r>
          </a:p>
        </p:txBody>
      </p:sp>
      <p:sp>
        <p:nvSpPr>
          <p:cNvPr id="12" name="Pentagon 11"/>
          <p:cNvSpPr/>
          <p:nvPr/>
        </p:nvSpPr>
        <p:spPr>
          <a:xfrm>
            <a:off x="1591888" y="3048233"/>
            <a:ext cx="1608512" cy="55418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Actual</a:t>
            </a:r>
            <a:r>
              <a:rPr lang="fr-FR" sz="1600" dirty="0"/>
              <a:t> service</a:t>
            </a:r>
            <a:endParaRPr lang="en-US" sz="1600" dirty="0"/>
          </a:p>
        </p:txBody>
      </p:sp>
      <p:sp>
        <p:nvSpPr>
          <p:cNvPr id="13" name="Pentagon 12"/>
          <p:cNvSpPr/>
          <p:nvPr/>
        </p:nvSpPr>
        <p:spPr>
          <a:xfrm>
            <a:off x="2381596" y="3699395"/>
            <a:ext cx="1608512" cy="554183"/>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Service component</a:t>
            </a:r>
            <a:endParaRPr lang="en-US" sz="1600" dirty="0"/>
          </a:p>
        </p:txBody>
      </p:sp>
      <p:sp>
        <p:nvSpPr>
          <p:cNvPr id="14" name="Pentagon 13"/>
          <p:cNvSpPr/>
          <p:nvPr/>
        </p:nvSpPr>
        <p:spPr>
          <a:xfrm>
            <a:off x="3102033" y="4378269"/>
            <a:ext cx="1608512" cy="554183"/>
          </a:xfrm>
          <a:prstGeom prst="homePlat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System </a:t>
            </a:r>
            <a:r>
              <a:rPr lang="en-US" sz="1600" dirty="0"/>
              <a:t>element</a:t>
            </a:r>
          </a:p>
        </p:txBody>
      </p:sp>
      <p:sp>
        <p:nvSpPr>
          <p:cNvPr id="15" name="Pentagon 14"/>
          <p:cNvSpPr/>
          <p:nvPr/>
        </p:nvSpPr>
        <p:spPr>
          <a:xfrm>
            <a:off x="3656216" y="5043287"/>
            <a:ext cx="1608512" cy="554183"/>
          </a:xfrm>
          <a:prstGeom prst="homePlate">
            <a:avLst/>
          </a:prstGeom>
          <a:solidFill>
            <a:srgbClr val="F48B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Device</a:t>
            </a:r>
          </a:p>
        </p:txBody>
      </p:sp>
      <p:sp>
        <p:nvSpPr>
          <p:cNvPr id="16" name="Left Brace 15"/>
          <p:cNvSpPr/>
          <p:nvPr/>
        </p:nvSpPr>
        <p:spPr>
          <a:xfrm>
            <a:off x="789708" y="2409267"/>
            <a:ext cx="164872" cy="3188203"/>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7" name="TextBox 16"/>
          <p:cNvSpPr txBox="1"/>
          <p:nvPr/>
        </p:nvSpPr>
        <p:spPr>
          <a:xfrm>
            <a:off x="90889" y="3661393"/>
            <a:ext cx="724878" cy="648896"/>
          </a:xfrm>
          <a:prstGeom prst="rect">
            <a:avLst/>
          </a:prstGeom>
          <a:noFill/>
        </p:spPr>
        <p:txBody>
          <a:bodyPr wrap="none" rtlCol="0">
            <a:spAutoFit/>
          </a:bodyPr>
          <a:lstStyle/>
          <a:p>
            <a:pPr algn="ctr" defTabSz="573603">
              <a:spcAft>
                <a:spcPts val="533"/>
              </a:spcAft>
              <a:buSzPct val="100000"/>
            </a:pPr>
            <a:r>
              <a:rPr lang="fr-FR" sz="1600" dirty="0">
                <a:solidFill>
                  <a:srgbClr val="000000"/>
                </a:solidFill>
                <a:cs typeface="HP Simplified" pitchFamily="34" charset="0"/>
              </a:rPr>
              <a:t>SACM</a:t>
            </a:r>
          </a:p>
          <a:p>
            <a:pPr algn="ctr" defTabSz="573603">
              <a:spcAft>
                <a:spcPts val="533"/>
              </a:spcAft>
              <a:buSzPct val="100000"/>
            </a:pPr>
            <a:r>
              <a:rPr lang="fr-FR" sz="1600" dirty="0">
                <a:solidFill>
                  <a:srgbClr val="000000"/>
                </a:solidFill>
                <a:cs typeface="HP Simplified" pitchFamily="34" charset="0"/>
              </a:rPr>
              <a:t>Model</a:t>
            </a:r>
            <a:endParaRPr lang="en-US" sz="1600" dirty="0">
              <a:solidFill>
                <a:srgbClr val="000000"/>
              </a:solidFill>
              <a:cs typeface="HP Simplified" pitchFamily="34" charset="0"/>
            </a:endParaRPr>
          </a:p>
        </p:txBody>
      </p:sp>
      <p:sp>
        <p:nvSpPr>
          <p:cNvPr id="19" name="TextBox 18"/>
          <p:cNvSpPr txBox="1"/>
          <p:nvPr/>
        </p:nvSpPr>
        <p:spPr>
          <a:xfrm>
            <a:off x="4415844" y="2620910"/>
            <a:ext cx="2297101" cy="959237"/>
          </a:xfrm>
          <a:prstGeom prst="rect">
            <a:avLst/>
          </a:prstGeom>
          <a:noFill/>
        </p:spPr>
        <p:txBody>
          <a:bodyPr wrap="square" rtlCol="0">
            <a:spAutoFit/>
          </a:bodyPr>
          <a:lstStyle/>
          <a:p>
            <a:pPr defTabSz="573603">
              <a:spcAft>
                <a:spcPts val="533"/>
              </a:spcAft>
              <a:buSzPct val="100000"/>
            </a:pPr>
            <a:r>
              <a:rPr lang="en-US" sz="1600" b="1" dirty="0">
                <a:solidFill>
                  <a:srgbClr val="000000"/>
                </a:solidFill>
                <a:cs typeface="HP Simplified" pitchFamily="34" charset="0"/>
              </a:rPr>
              <a:t>Actual</a:t>
            </a:r>
            <a:r>
              <a:rPr lang="fr-FR" sz="1600" b="1" dirty="0">
                <a:solidFill>
                  <a:srgbClr val="000000"/>
                </a:solidFill>
                <a:cs typeface="HP Simplified" pitchFamily="34" charset="0"/>
              </a:rPr>
              <a:t> service</a:t>
            </a:r>
          </a:p>
          <a:p>
            <a:pPr defTabSz="573603">
              <a:spcAft>
                <a:spcPts val="533"/>
              </a:spcAft>
              <a:buSzPct val="100000"/>
            </a:pPr>
            <a:r>
              <a:rPr lang="fr-FR" sz="1600" dirty="0">
                <a:solidFill>
                  <a:srgbClr val="000000"/>
                </a:solidFill>
                <a:cs typeface="HP Simplified" pitchFamily="34" charset="0"/>
              </a:rPr>
              <a:t>Business service</a:t>
            </a:r>
          </a:p>
          <a:p>
            <a:pPr defTabSz="573603">
              <a:spcAft>
                <a:spcPts val="533"/>
              </a:spcAft>
              <a:buSzPct val="100000"/>
            </a:pPr>
            <a:r>
              <a:rPr lang="fr-FR" sz="1600" dirty="0">
                <a:solidFill>
                  <a:srgbClr val="000000"/>
                </a:solidFill>
                <a:cs typeface="HP Simplified" pitchFamily="34" charset="0"/>
              </a:rPr>
              <a:t>Infrastructure service</a:t>
            </a:r>
            <a:endParaRPr lang="en-US" sz="1600" dirty="0">
              <a:solidFill>
                <a:srgbClr val="000000"/>
              </a:solidFill>
              <a:cs typeface="HP Simplified" pitchFamily="34" charset="0"/>
            </a:endParaRPr>
          </a:p>
        </p:txBody>
      </p:sp>
      <p:sp>
        <p:nvSpPr>
          <p:cNvPr id="22" name="TextBox 21"/>
          <p:cNvSpPr txBox="1"/>
          <p:nvPr/>
        </p:nvSpPr>
        <p:spPr>
          <a:xfrm>
            <a:off x="6532108" y="2601840"/>
            <a:ext cx="2147792" cy="2510944"/>
          </a:xfrm>
          <a:prstGeom prst="rect">
            <a:avLst/>
          </a:prstGeom>
          <a:noFill/>
        </p:spPr>
        <p:txBody>
          <a:bodyPr wrap="square" rtlCol="0">
            <a:spAutoFit/>
          </a:bodyPr>
          <a:lstStyle/>
          <a:p>
            <a:pPr defTabSz="573603">
              <a:spcAft>
                <a:spcPts val="533"/>
              </a:spcAft>
              <a:buSzPct val="100000"/>
            </a:pPr>
            <a:r>
              <a:rPr lang="fr-FR" sz="1600" b="1" dirty="0">
                <a:solidFill>
                  <a:srgbClr val="000000"/>
                </a:solidFill>
                <a:cs typeface="HP Simplified" pitchFamily="34" charset="0"/>
              </a:rPr>
              <a:t>System </a:t>
            </a:r>
            <a:r>
              <a:rPr lang="en-US" sz="1600" b="1" dirty="0">
                <a:solidFill>
                  <a:srgbClr val="000000"/>
                </a:solidFill>
                <a:cs typeface="HP Simplified" pitchFamily="34" charset="0"/>
              </a:rPr>
              <a:t>element</a:t>
            </a:r>
          </a:p>
          <a:p>
            <a:pPr defTabSz="573603">
              <a:spcAft>
                <a:spcPts val="533"/>
              </a:spcAft>
              <a:buSzPct val="100000"/>
            </a:pPr>
            <a:r>
              <a:rPr lang="fr-FR" sz="1600" dirty="0">
                <a:solidFill>
                  <a:srgbClr val="000000"/>
                </a:solidFill>
                <a:cs typeface="HP Simplified" pitchFamily="34" charset="0"/>
              </a:rPr>
              <a:t>Running software</a:t>
            </a:r>
          </a:p>
          <a:p>
            <a:pPr defTabSz="573603">
              <a:spcAft>
                <a:spcPts val="533"/>
              </a:spcAft>
              <a:buSzPct val="100000"/>
            </a:pPr>
            <a:r>
              <a:rPr lang="fr-FR" sz="1600" dirty="0">
                <a:solidFill>
                  <a:srgbClr val="000000"/>
                </a:solidFill>
                <a:cs typeface="HP Simplified" pitchFamily="34" charset="0"/>
              </a:rPr>
              <a:t>Web server</a:t>
            </a:r>
          </a:p>
          <a:p>
            <a:pPr defTabSz="573603">
              <a:spcAft>
                <a:spcPts val="533"/>
              </a:spcAft>
              <a:buSzPct val="100000"/>
            </a:pPr>
            <a:r>
              <a:rPr lang="en-US" sz="1600" dirty="0">
                <a:solidFill>
                  <a:srgbClr val="000000"/>
                </a:solidFill>
                <a:cs typeface="HP Simplified" pitchFamily="34" charset="0"/>
              </a:rPr>
              <a:t>Database</a:t>
            </a:r>
          </a:p>
          <a:p>
            <a:pPr defTabSz="573603">
              <a:spcAft>
                <a:spcPts val="533"/>
              </a:spcAft>
              <a:buSzPct val="100000"/>
            </a:pPr>
            <a:r>
              <a:rPr lang="en-US" sz="1600" dirty="0">
                <a:solidFill>
                  <a:srgbClr val="000000"/>
                </a:solidFill>
                <a:cs typeface="HP Simplified" pitchFamily="34" charset="0"/>
              </a:rPr>
              <a:t>Virtualization</a:t>
            </a:r>
          </a:p>
          <a:p>
            <a:pPr defTabSz="573603">
              <a:spcAft>
                <a:spcPts val="533"/>
              </a:spcAft>
              <a:buSzPct val="100000"/>
            </a:pPr>
            <a:r>
              <a:rPr lang="fr-FR" sz="1600" dirty="0">
                <a:solidFill>
                  <a:srgbClr val="000000"/>
                </a:solidFill>
                <a:cs typeface="HP Simplified" pitchFamily="34" charset="0"/>
              </a:rPr>
              <a:t>Application server</a:t>
            </a:r>
          </a:p>
          <a:p>
            <a:pPr defTabSz="573603">
              <a:spcAft>
                <a:spcPts val="533"/>
              </a:spcAft>
              <a:buSzPct val="100000"/>
            </a:pPr>
            <a:r>
              <a:rPr lang="fr-FR" sz="1600" dirty="0">
                <a:solidFill>
                  <a:srgbClr val="000000"/>
                </a:solidFill>
                <a:cs typeface="HP Simplified" pitchFamily="34" charset="0"/>
              </a:rPr>
              <a:t>CI collection</a:t>
            </a:r>
          </a:p>
          <a:p>
            <a:pPr defTabSz="573603">
              <a:spcAft>
                <a:spcPts val="533"/>
              </a:spcAft>
              <a:buSzPct val="100000"/>
            </a:pPr>
            <a:r>
              <a:rPr lang="en-US" sz="1600" dirty="0">
                <a:solidFill>
                  <a:srgbClr val="000000"/>
                </a:solidFill>
                <a:cs typeface="HP Simplified" pitchFamily="34" charset="0"/>
              </a:rPr>
              <a:t>Other</a:t>
            </a:r>
          </a:p>
        </p:txBody>
      </p:sp>
      <p:sp>
        <p:nvSpPr>
          <p:cNvPr id="24" name="TextBox 23"/>
          <p:cNvSpPr txBox="1"/>
          <p:nvPr/>
        </p:nvSpPr>
        <p:spPr>
          <a:xfrm>
            <a:off x="8789438" y="2620910"/>
            <a:ext cx="2075505" cy="3131627"/>
          </a:xfrm>
          <a:prstGeom prst="rect">
            <a:avLst/>
          </a:prstGeom>
          <a:noFill/>
        </p:spPr>
        <p:txBody>
          <a:bodyPr wrap="none" rtlCol="0">
            <a:spAutoFit/>
          </a:bodyPr>
          <a:lstStyle/>
          <a:p>
            <a:pPr defTabSz="573603">
              <a:spcAft>
                <a:spcPts val="533"/>
              </a:spcAft>
              <a:buSzPct val="100000"/>
            </a:pPr>
            <a:r>
              <a:rPr lang="en-US" sz="1600" b="1" dirty="0">
                <a:solidFill>
                  <a:srgbClr val="000000"/>
                </a:solidFill>
                <a:cs typeface="HP Simplified" pitchFamily="34" charset="0"/>
              </a:rPr>
              <a:t>Device</a:t>
            </a:r>
          </a:p>
          <a:p>
            <a:pPr defTabSz="573603">
              <a:spcAft>
                <a:spcPts val="533"/>
              </a:spcAft>
              <a:buSzPct val="100000"/>
            </a:pPr>
            <a:r>
              <a:rPr lang="fr-FR" sz="1600" dirty="0">
                <a:solidFill>
                  <a:srgbClr val="000000"/>
                </a:solidFill>
                <a:cs typeface="HP Simplified" pitchFamily="34" charset="0"/>
              </a:rPr>
              <a:t>Server</a:t>
            </a:r>
          </a:p>
          <a:p>
            <a:pPr defTabSz="573603">
              <a:spcAft>
                <a:spcPts val="533"/>
              </a:spcAft>
              <a:buSzPct val="100000"/>
            </a:pPr>
            <a:r>
              <a:rPr lang="fr-FR" sz="1600" dirty="0">
                <a:solidFill>
                  <a:srgbClr val="000000"/>
                </a:solidFill>
                <a:cs typeface="HP Simplified" pitchFamily="34" charset="0"/>
              </a:rPr>
              <a:t>Desktop</a:t>
            </a:r>
          </a:p>
          <a:p>
            <a:pPr defTabSz="573603">
              <a:spcAft>
                <a:spcPts val="533"/>
              </a:spcAft>
              <a:buSzPct val="100000"/>
            </a:pPr>
            <a:r>
              <a:rPr lang="en-US" sz="1600" dirty="0">
                <a:solidFill>
                  <a:srgbClr val="000000"/>
                </a:solidFill>
                <a:cs typeface="HP Simplified" pitchFamily="34" charset="0"/>
              </a:rPr>
              <a:t>Laptop</a:t>
            </a:r>
          </a:p>
          <a:p>
            <a:pPr defTabSz="573603">
              <a:spcAft>
                <a:spcPts val="533"/>
              </a:spcAft>
              <a:buSzPct val="100000"/>
            </a:pPr>
            <a:r>
              <a:rPr lang="fr-FR" sz="1600" dirty="0">
                <a:solidFill>
                  <a:srgbClr val="000000"/>
                </a:solidFill>
                <a:cs typeface="HP Simplified" pitchFamily="34" charset="0"/>
              </a:rPr>
              <a:t>Network </a:t>
            </a:r>
            <a:r>
              <a:rPr lang="en-US" sz="1600" dirty="0">
                <a:solidFill>
                  <a:srgbClr val="000000"/>
                </a:solidFill>
                <a:cs typeface="HP Simplified" pitchFamily="34" charset="0"/>
              </a:rPr>
              <a:t>equipment</a:t>
            </a:r>
          </a:p>
          <a:p>
            <a:pPr defTabSz="573603">
              <a:spcAft>
                <a:spcPts val="533"/>
              </a:spcAft>
              <a:buSzPct val="100000"/>
            </a:pPr>
            <a:r>
              <a:rPr lang="fr-FR" sz="1600" dirty="0">
                <a:solidFill>
                  <a:srgbClr val="000000"/>
                </a:solidFill>
                <a:cs typeface="HP Simplified" pitchFamily="34" charset="0"/>
              </a:rPr>
              <a:t>Mobile </a:t>
            </a:r>
            <a:r>
              <a:rPr lang="en-US" sz="1600" dirty="0">
                <a:solidFill>
                  <a:srgbClr val="000000"/>
                </a:solidFill>
                <a:cs typeface="HP Simplified" pitchFamily="34" charset="0"/>
              </a:rPr>
              <a:t>device</a:t>
            </a:r>
          </a:p>
          <a:p>
            <a:pPr defTabSz="573603">
              <a:spcAft>
                <a:spcPts val="533"/>
              </a:spcAft>
              <a:buSzPct val="100000"/>
            </a:pPr>
            <a:r>
              <a:rPr lang="en-US" sz="1600" dirty="0">
                <a:solidFill>
                  <a:srgbClr val="000000"/>
                </a:solidFill>
                <a:cs typeface="HP Simplified" pitchFamily="34" charset="0"/>
              </a:rPr>
              <a:t>VoIP</a:t>
            </a:r>
            <a:r>
              <a:rPr lang="fr-FR" sz="1600" dirty="0">
                <a:solidFill>
                  <a:srgbClr val="000000"/>
                </a:solidFill>
                <a:cs typeface="HP Simplified" pitchFamily="34" charset="0"/>
              </a:rPr>
              <a:t> </a:t>
            </a:r>
            <a:r>
              <a:rPr lang="en-US" sz="1600" dirty="0">
                <a:solidFill>
                  <a:srgbClr val="000000"/>
                </a:solidFill>
                <a:cs typeface="HP Simplified" pitchFamily="34" charset="0"/>
              </a:rPr>
              <a:t>equipment</a:t>
            </a:r>
          </a:p>
          <a:p>
            <a:pPr defTabSz="573603">
              <a:spcAft>
                <a:spcPts val="533"/>
              </a:spcAft>
              <a:buSzPct val="100000"/>
            </a:pPr>
            <a:r>
              <a:rPr lang="fr-FR" sz="1600" dirty="0">
                <a:solidFill>
                  <a:srgbClr val="000000"/>
                </a:solidFill>
                <a:cs typeface="HP Simplified" pitchFamily="34" charset="0"/>
              </a:rPr>
              <a:t>Cluster </a:t>
            </a:r>
            <a:r>
              <a:rPr lang="en-US" sz="1600" dirty="0">
                <a:solidFill>
                  <a:srgbClr val="000000"/>
                </a:solidFill>
                <a:cs typeface="HP Simplified" pitchFamily="34" charset="0"/>
              </a:rPr>
              <a:t>resource</a:t>
            </a:r>
            <a:r>
              <a:rPr lang="fr-FR" sz="1600" dirty="0">
                <a:solidFill>
                  <a:srgbClr val="000000"/>
                </a:solidFill>
                <a:cs typeface="HP Simplified" pitchFamily="34" charset="0"/>
              </a:rPr>
              <a:t> group</a:t>
            </a:r>
          </a:p>
          <a:p>
            <a:pPr defTabSz="573603">
              <a:spcAft>
                <a:spcPts val="533"/>
              </a:spcAft>
              <a:buSzPct val="100000"/>
            </a:pPr>
            <a:r>
              <a:rPr lang="fr-FR" sz="1600" dirty="0">
                <a:solidFill>
                  <a:srgbClr val="000000"/>
                </a:solidFill>
                <a:cs typeface="HP Simplified" pitchFamily="34" charset="0"/>
              </a:rPr>
              <a:t>Network printer</a:t>
            </a:r>
          </a:p>
          <a:p>
            <a:pPr defTabSz="573603">
              <a:spcAft>
                <a:spcPts val="533"/>
              </a:spcAft>
              <a:buSzPct val="100000"/>
            </a:pPr>
            <a:r>
              <a:rPr lang="en-US" sz="1600" dirty="0">
                <a:solidFill>
                  <a:srgbClr val="000000"/>
                </a:solidFill>
                <a:cs typeface="HP Simplified" pitchFamily="34" charset="0"/>
              </a:rPr>
              <a:t>Unknown</a:t>
            </a:r>
          </a:p>
        </p:txBody>
      </p:sp>
      <p:sp>
        <p:nvSpPr>
          <p:cNvPr id="5" name="Slide Number Placeholder 4"/>
          <p:cNvSpPr>
            <a:spLocks noGrp="1"/>
          </p:cNvSpPr>
          <p:nvPr>
            <p:ph type="sldNum" sz="quarter" idx="12"/>
          </p:nvPr>
        </p:nvSpPr>
        <p:spPr/>
        <p:txBody>
          <a:bodyPr/>
          <a:lstStyle/>
          <a:p>
            <a:fld id="{B016F8AB-BCEA-4347-8BA6-BE776009BC89}" type="slidenum">
              <a:rPr lang="en-US" smtClean="0"/>
              <a:pPr/>
              <a:t>18</a:t>
            </a:fld>
            <a:endParaRPr lang="en-US"/>
          </a:p>
        </p:txBody>
      </p:sp>
    </p:spTree>
    <p:extLst>
      <p:ext uri="{BB962C8B-B14F-4D97-AF65-F5344CB8AC3E}">
        <p14:creationId xmlns:p14="http://schemas.microsoft.com/office/powerpoint/2010/main" val="355668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124205" y="2411596"/>
            <a:ext cx="1296144"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Actual Service</a:t>
            </a:r>
          </a:p>
        </p:txBody>
      </p:sp>
      <p:sp>
        <p:nvSpPr>
          <p:cNvPr id="6" name="Oval 5"/>
          <p:cNvSpPr/>
          <p:nvPr/>
        </p:nvSpPr>
        <p:spPr>
          <a:xfrm>
            <a:off x="2118775" y="3573016"/>
            <a:ext cx="1296144"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67" dirty="0"/>
              <a:t>Service Component</a:t>
            </a:r>
          </a:p>
        </p:txBody>
      </p:sp>
      <p:sp>
        <p:nvSpPr>
          <p:cNvPr id="7" name="Oval 6"/>
          <p:cNvSpPr/>
          <p:nvPr/>
        </p:nvSpPr>
        <p:spPr>
          <a:xfrm>
            <a:off x="2118775" y="5661248"/>
            <a:ext cx="1296144"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Device</a:t>
            </a:r>
          </a:p>
        </p:txBody>
      </p:sp>
      <p:cxnSp>
        <p:nvCxnSpPr>
          <p:cNvPr id="9" name="Straight Arrow Connector 8"/>
          <p:cNvCxnSpPr>
            <a:stCxn id="5" idx="4"/>
            <a:endCxn id="6" idx="0"/>
          </p:cNvCxnSpPr>
          <p:nvPr/>
        </p:nvCxnSpPr>
        <p:spPr>
          <a:xfrm flipH="1">
            <a:off x="2766847" y="3059669"/>
            <a:ext cx="5431" cy="513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4"/>
            <a:endCxn id="34" idx="0"/>
          </p:cNvCxnSpPr>
          <p:nvPr/>
        </p:nvCxnSpPr>
        <p:spPr>
          <a:xfrm>
            <a:off x="2766847" y="4221088"/>
            <a:ext cx="9711"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2277" y="4324453"/>
            <a:ext cx="478016" cy="369332"/>
          </a:xfrm>
          <a:prstGeom prst="rect">
            <a:avLst/>
          </a:prstGeom>
          <a:noFill/>
        </p:spPr>
        <p:txBody>
          <a:bodyPr wrap="none" rtlCol="0">
            <a:spAutoFit/>
          </a:bodyPr>
          <a:lstStyle/>
          <a:p>
            <a:r>
              <a:rPr lang="en-US" dirty="0"/>
              <a:t>*:*</a:t>
            </a:r>
          </a:p>
        </p:txBody>
      </p:sp>
      <p:sp>
        <p:nvSpPr>
          <p:cNvPr id="22" name="TextBox 21"/>
          <p:cNvSpPr txBox="1"/>
          <p:nvPr/>
        </p:nvSpPr>
        <p:spPr>
          <a:xfrm>
            <a:off x="2797923" y="3131676"/>
            <a:ext cx="478016" cy="369332"/>
          </a:xfrm>
          <a:prstGeom prst="rect">
            <a:avLst/>
          </a:prstGeom>
          <a:noFill/>
        </p:spPr>
        <p:txBody>
          <a:bodyPr wrap="none" rtlCol="0">
            <a:spAutoFit/>
          </a:bodyPr>
          <a:lstStyle/>
          <a:p>
            <a:r>
              <a:rPr lang="en-US" dirty="0"/>
              <a:t>*:*</a:t>
            </a:r>
          </a:p>
        </p:txBody>
      </p:sp>
      <p:sp>
        <p:nvSpPr>
          <p:cNvPr id="3" name="TextBox 2"/>
          <p:cNvSpPr txBox="1"/>
          <p:nvPr/>
        </p:nvSpPr>
        <p:spPr>
          <a:xfrm>
            <a:off x="1737223" y="3142710"/>
            <a:ext cx="995914" cy="276999"/>
          </a:xfrm>
          <a:prstGeom prst="rect">
            <a:avLst/>
          </a:prstGeom>
          <a:noFill/>
        </p:spPr>
        <p:txBody>
          <a:bodyPr wrap="none" rtlCol="0">
            <a:spAutoFit/>
          </a:bodyPr>
          <a:lstStyle/>
          <a:p>
            <a:r>
              <a:rPr lang="en-US" sz="1200" dirty="0"/>
              <a:t>Containment</a:t>
            </a:r>
          </a:p>
        </p:txBody>
      </p:sp>
      <p:sp>
        <p:nvSpPr>
          <p:cNvPr id="36" name="TextBox 35"/>
          <p:cNvSpPr txBox="1"/>
          <p:nvPr/>
        </p:nvSpPr>
        <p:spPr>
          <a:xfrm>
            <a:off x="1737223" y="4370621"/>
            <a:ext cx="995914" cy="276999"/>
          </a:xfrm>
          <a:prstGeom prst="rect">
            <a:avLst/>
          </a:prstGeom>
          <a:noFill/>
        </p:spPr>
        <p:txBody>
          <a:bodyPr wrap="none" rtlCol="0">
            <a:spAutoFit/>
          </a:bodyPr>
          <a:lstStyle/>
          <a:p>
            <a:r>
              <a:rPr lang="en-US" sz="1200" dirty="0"/>
              <a:t>Containment</a:t>
            </a:r>
          </a:p>
        </p:txBody>
      </p:sp>
      <p:sp>
        <p:nvSpPr>
          <p:cNvPr id="8" name="Curved Left Arrow 7"/>
          <p:cNvSpPr/>
          <p:nvPr/>
        </p:nvSpPr>
        <p:spPr>
          <a:xfrm>
            <a:off x="3414917" y="2555612"/>
            <a:ext cx="448835" cy="360040"/>
          </a:xfrm>
          <a:prstGeom prst="curvedLeftArrow">
            <a:avLst>
              <a:gd name="adj1" fmla="val 0"/>
              <a:gd name="adj2" fmla="val 50000"/>
              <a:gd name="adj3" fmla="val 25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3365795" y="2276873"/>
            <a:ext cx="566502" cy="276999"/>
          </a:xfrm>
          <a:prstGeom prst="rect">
            <a:avLst/>
          </a:prstGeom>
          <a:noFill/>
        </p:spPr>
        <p:txBody>
          <a:bodyPr wrap="none" rtlCol="0">
            <a:spAutoFit/>
          </a:bodyPr>
          <a:lstStyle/>
          <a:p>
            <a:r>
              <a:rPr lang="en-US" sz="1200" dirty="0"/>
              <a:t>Usage</a:t>
            </a:r>
          </a:p>
        </p:txBody>
      </p:sp>
      <p:sp>
        <p:nvSpPr>
          <p:cNvPr id="48" name="Oval 47"/>
          <p:cNvSpPr/>
          <p:nvPr/>
        </p:nvSpPr>
        <p:spPr>
          <a:xfrm>
            <a:off x="2118775" y="1340768"/>
            <a:ext cx="1296144"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Service Definition</a:t>
            </a:r>
          </a:p>
        </p:txBody>
      </p:sp>
      <p:cxnSp>
        <p:nvCxnSpPr>
          <p:cNvPr id="49" name="Straight Arrow Connector 48"/>
          <p:cNvCxnSpPr>
            <a:stCxn id="48" idx="4"/>
            <a:endCxn id="5" idx="0"/>
          </p:cNvCxnSpPr>
          <p:nvPr/>
        </p:nvCxnSpPr>
        <p:spPr>
          <a:xfrm>
            <a:off x="2766847" y="1988841"/>
            <a:ext cx="5431" cy="422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772599" y="1989669"/>
            <a:ext cx="479618" cy="369332"/>
          </a:xfrm>
          <a:prstGeom prst="rect">
            <a:avLst/>
          </a:prstGeom>
          <a:noFill/>
        </p:spPr>
        <p:txBody>
          <a:bodyPr wrap="none" rtlCol="0">
            <a:spAutoFit/>
          </a:bodyPr>
          <a:lstStyle/>
          <a:p>
            <a:r>
              <a:rPr lang="en-US" dirty="0"/>
              <a:t>1:*</a:t>
            </a:r>
          </a:p>
        </p:txBody>
      </p:sp>
      <p:sp>
        <p:nvSpPr>
          <p:cNvPr id="23" name="Up Arrow 22"/>
          <p:cNvSpPr/>
          <p:nvPr/>
        </p:nvSpPr>
        <p:spPr>
          <a:xfrm>
            <a:off x="3250294" y="3059668"/>
            <a:ext cx="57751" cy="546763"/>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3360653" y="3142710"/>
            <a:ext cx="566502" cy="276999"/>
          </a:xfrm>
          <a:prstGeom prst="rect">
            <a:avLst/>
          </a:prstGeom>
          <a:noFill/>
        </p:spPr>
        <p:txBody>
          <a:bodyPr wrap="none" rtlCol="0">
            <a:spAutoFit/>
          </a:bodyPr>
          <a:lstStyle/>
          <a:p>
            <a:r>
              <a:rPr lang="en-US" sz="1200" dirty="0"/>
              <a:t>Usage</a:t>
            </a:r>
          </a:p>
        </p:txBody>
      </p:sp>
      <p:sp>
        <p:nvSpPr>
          <p:cNvPr id="24" name="Right Arrow 23"/>
          <p:cNvSpPr/>
          <p:nvPr/>
        </p:nvSpPr>
        <p:spPr>
          <a:xfrm>
            <a:off x="3503712" y="4871048"/>
            <a:ext cx="432048" cy="212248"/>
          </a:xfrm>
          <a:prstGeom prst="rightArrow">
            <a:avLst/>
          </a:prstGeom>
          <a:noFill/>
          <a:ln>
            <a:solidFill>
              <a:schemeClr val="accent1">
                <a:shade val="95000"/>
                <a:satMod val="105000"/>
                <a:alpha val="3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Oval 33"/>
          <p:cNvSpPr/>
          <p:nvPr/>
        </p:nvSpPr>
        <p:spPr>
          <a:xfrm>
            <a:off x="2128485" y="4653136"/>
            <a:ext cx="1296144"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System Element</a:t>
            </a:r>
          </a:p>
        </p:txBody>
      </p:sp>
      <p:cxnSp>
        <p:nvCxnSpPr>
          <p:cNvPr id="38" name="Straight Arrow Connector 37"/>
          <p:cNvCxnSpPr>
            <a:stCxn id="34" idx="4"/>
            <a:endCxn id="7" idx="0"/>
          </p:cNvCxnSpPr>
          <p:nvPr/>
        </p:nvCxnSpPr>
        <p:spPr>
          <a:xfrm flipH="1">
            <a:off x="2766847" y="5301208"/>
            <a:ext cx="9711"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737223" y="5301207"/>
            <a:ext cx="995914" cy="276999"/>
          </a:xfrm>
          <a:prstGeom prst="rect">
            <a:avLst/>
          </a:prstGeom>
          <a:noFill/>
        </p:spPr>
        <p:txBody>
          <a:bodyPr wrap="none" rtlCol="0">
            <a:spAutoFit/>
          </a:bodyPr>
          <a:lstStyle/>
          <a:p>
            <a:r>
              <a:rPr lang="en-US" sz="1200" dirty="0"/>
              <a:t>Containment</a:t>
            </a:r>
          </a:p>
        </p:txBody>
      </p:sp>
      <p:sp>
        <p:nvSpPr>
          <p:cNvPr id="44" name="TextBox 43"/>
          <p:cNvSpPr txBox="1"/>
          <p:nvPr/>
        </p:nvSpPr>
        <p:spPr>
          <a:xfrm>
            <a:off x="2830028" y="5294424"/>
            <a:ext cx="478016" cy="369332"/>
          </a:xfrm>
          <a:prstGeom prst="rect">
            <a:avLst/>
          </a:prstGeom>
          <a:noFill/>
        </p:spPr>
        <p:txBody>
          <a:bodyPr wrap="none" rtlCol="0">
            <a:spAutoFit/>
          </a:bodyPr>
          <a:lstStyle/>
          <a:p>
            <a:r>
              <a:rPr lang="en-US" dirty="0"/>
              <a:t>*:*</a:t>
            </a:r>
          </a:p>
        </p:txBody>
      </p:sp>
      <p:sp>
        <p:nvSpPr>
          <p:cNvPr id="47" name="TextBox 46"/>
          <p:cNvSpPr txBox="1"/>
          <p:nvPr/>
        </p:nvSpPr>
        <p:spPr>
          <a:xfrm>
            <a:off x="4223793" y="4674514"/>
            <a:ext cx="2376264" cy="420756"/>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Defines the Capability that the Device offers to the Service Component</a:t>
            </a:r>
          </a:p>
        </p:txBody>
      </p:sp>
      <p:sp>
        <p:nvSpPr>
          <p:cNvPr id="35" name="TextBox 34"/>
          <p:cNvSpPr txBox="1"/>
          <p:nvPr/>
        </p:nvSpPr>
        <p:spPr>
          <a:xfrm>
            <a:off x="4226173" y="1412777"/>
            <a:ext cx="2373887" cy="420756"/>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A High level definition of Actual Service types</a:t>
            </a:r>
          </a:p>
        </p:txBody>
      </p:sp>
      <p:sp>
        <p:nvSpPr>
          <p:cNvPr id="52" name="TextBox 51"/>
          <p:cNvSpPr txBox="1"/>
          <p:nvPr/>
        </p:nvSpPr>
        <p:spPr>
          <a:xfrm>
            <a:off x="4248316" y="2348881"/>
            <a:ext cx="2351741" cy="749179"/>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Defines a specific Service that we offer externally or internally</a:t>
            </a:r>
          </a:p>
          <a:p>
            <a:r>
              <a:rPr lang="en-US" sz="1067" dirty="0"/>
              <a:t>In UCMDB referred to as ‘</a:t>
            </a:r>
            <a:r>
              <a:rPr lang="en-US" sz="1067" u="sng" dirty="0"/>
              <a:t>Business</a:t>
            </a:r>
            <a:r>
              <a:rPr lang="en-US" sz="1067" dirty="0"/>
              <a:t> Service’ or ‘</a:t>
            </a:r>
            <a:r>
              <a:rPr lang="en-US" sz="1067" u="sng" dirty="0"/>
              <a:t>Infrastructure</a:t>
            </a:r>
            <a:r>
              <a:rPr lang="en-US" sz="1067" dirty="0"/>
              <a:t> Service’</a:t>
            </a:r>
          </a:p>
        </p:txBody>
      </p:sp>
      <p:sp>
        <p:nvSpPr>
          <p:cNvPr id="53" name="TextBox 52"/>
          <p:cNvSpPr txBox="1"/>
          <p:nvPr/>
        </p:nvSpPr>
        <p:spPr>
          <a:xfrm>
            <a:off x="4248316" y="3501009"/>
            <a:ext cx="2351741" cy="749179"/>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Breaks up the Actual Service to multiple components</a:t>
            </a:r>
          </a:p>
          <a:p>
            <a:r>
              <a:rPr lang="en-US" sz="1067" dirty="0"/>
              <a:t>In UCMDB usual referred to as ‘Business Application’</a:t>
            </a:r>
          </a:p>
        </p:txBody>
      </p:sp>
      <p:sp>
        <p:nvSpPr>
          <p:cNvPr id="55" name="TextBox 54"/>
          <p:cNvSpPr txBox="1"/>
          <p:nvPr/>
        </p:nvSpPr>
        <p:spPr>
          <a:xfrm>
            <a:off x="4248315" y="5769840"/>
            <a:ext cx="2351743" cy="584968"/>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Represents Computers/Network Devices (Physical &amp; Virtual)</a:t>
            </a:r>
          </a:p>
          <a:p>
            <a:r>
              <a:rPr lang="en-US" sz="1067" dirty="0"/>
              <a:t>In UCMDB usual referred to as ‘Node’</a:t>
            </a:r>
          </a:p>
        </p:txBody>
      </p:sp>
      <p:sp>
        <p:nvSpPr>
          <p:cNvPr id="56" name="TextBox 55"/>
          <p:cNvSpPr txBox="1"/>
          <p:nvPr/>
        </p:nvSpPr>
        <p:spPr>
          <a:xfrm>
            <a:off x="6816081" y="4683205"/>
            <a:ext cx="3672407" cy="1077603"/>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May have multiple </a:t>
            </a:r>
            <a:r>
              <a:rPr lang="en-US" sz="1067" u="sng" dirty="0"/>
              <a:t>containment</a:t>
            </a:r>
            <a:r>
              <a:rPr lang="en-US" sz="1067" dirty="0"/>
              <a:t> links of Devices</a:t>
            </a:r>
          </a:p>
          <a:p>
            <a:r>
              <a:rPr lang="en-US" sz="1067" dirty="0"/>
              <a:t>System Element may represent a</a:t>
            </a:r>
          </a:p>
          <a:p>
            <a:pPr marL="285744" indent="-285744">
              <a:buFont typeface="Arial" pitchFamily="34" charset="0"/>
              <a:buChar char="•"/>
            </a:pPr>
            <a:r>
              <a:rPr lang="en-US" sz="1067" dirty="0"/>
              <a:t>Running Software</a:t>
            </a:r>
          </a:p>
          <a:p>
            <a:pPr marL="285744" indent="-285744">
              <a:buFont typeface="Arial" pitchFamily="34" charset="0"/>
              <a:buChar char="•"/>
            </a:pPr>
            <a:r>
              <a:rPr lang="en-US" sz="1067" dirty="0"/>
              <a:t>Cluster</a:t>
            </a:r>
          </a:p>
          <a:p>
            <a:pPr marL="285744" indent="-285744">
              <a:buFont typeface="Arial" pitchFamily="34" charset="0"/>
              <a:buChar char="•"/>
            </a:pPr>
            <a:r>
              <a:rPr lang="en-US" sz="1067" dirty="0"/>
              <a:t>Virtualization</a:t>
            </a:r>
          </a:p>
          <a:p>
            <a:pPr marL="285744" indent="-285744">
              <a:buFont typeface="Arial" pitchFamily="34" charset="0"/>
              <a:buChar char="•"/>
            </a:pPr>
            <a:r>
              <a:rPr lang="en-US" sz="1067" dirty="0"/>
              <a:t>Generalized Grouping</a:t>
            </a:r>
          </a:p>
        </p:txBody>
      </p:sp>
      <p:sp>
        <p:nvSpPr>
          <p:cNvPr id="57" name="TextBox 56"/>
          <p:cNvSpPr txBox="1"/>
          <p:nvPr/>
        </p:nvSpPr>
        <p:spPr>
          <a:xfrm>
            <a:off x="6816081" y="1404066"/>
            <a:ext cx="3672407" cy="420756"/>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May have multiple </a:t>
            </a:r>
            <a:r>
              <a:rPr lang="en-US" sz="1067" u="sng" dirty="0"/>
              <a:t>containment</a:t>
            </a:r>
            <a:r>
              <a:rPr lang="en-US" sz="1067" dirty="0"/>
              <a:t> links of Actual Services</a:t>
            </a:r>
          </a:p>
          <a:p>
            <a:r>
              <a:rPr lang="en-US" sz="1067" dirty="0"/>
              <a:t>Examples:  </a:t>
            </a:r>
            <a:r>
              <a:rPr lang="en-US" sz="933" dirty="0"/>
              <a:t>Mail Services</a:t>
            </a:r>
          </a:p>
        </p:txBody>
      </p:sp>
      <p:sp>
        <p:nvSpPr>
          <p:cNvPr id="58" name="TextBox 57"/>
          <p:cNvSpPr txBox="1"/>
          <p:nvPr/>
        </p:nvSpPr>
        <p:spPr>
          <a:xfrm>
            <a:off x="6816082" y="2362200"/>
            <a:ext cx="3672407" cy="584968"/>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May have multiple </a:t>
            </a:r>
            <a:r>
              <a:rPr lang="en-US" sz="1067" u="sng" dirty="0"/>
              <a:t>containment</a:t>
            </a:r>
            <a:r>
              <a:rPr lang="en-US" sz="1067" dirty="0"/>
              <a:t> links of Service Components</a:t>
            </a:r>
          </a:p>
          <a:p>
            <a:r>
              <a:rPr lang="en-US" sz="1067" dirty="0"/>
              <a:t>May have multiple </a:t>
            </a:r>
            <a:r>
              <a:rPr lang="en-US" sz="1067" u="sng" dirty="0"/>
              <a:t>usage</a:t>
            </a:r>
            <a:r>
              <a:rPr lang="en-US" sz="1067" dirty="0"/>
              <a:t> links to other Actual Services.</a:t>
            </a:r>
          </a:p>
          <a:p>
            <a:r>
              <a:rPr lang="en-US" sz="1067" dirty="0"/>
              <a:t>Examples:  </a:t>
            </a:r>
            <a:r>
              <a:rPr lang="en-US" sz="933" dirty="0"/>
              <a:t>Mail Service–SD, Mail Service-NY</a:t>
            </a:r>
          </a:p>
        </p:txBody>
      </p:sp>
      <p:sp>
        <p:nvSpPr>
          <p:cNvPr id="61" name="TextBox 60"/>
          <p:cNvSpPr txBox="1"/>
          <p:nvPr/>
        </p:nvSpPr>
        <p:spPr>
          <a:xfrm>
            <a:off x="6816081" y="3513148"/>
            <a:ext cx="3672407" cy="728533"/>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067" dirty="0"/>
              <a:t>May have multiple </a:t>
            </a:r>
            <a:r>
              <a:rPr lang="en-US" sz="1067" u="sng" dirty="0"/>
              <a:t>containment</a:t>
            </a:r>
            <a:r>
              <a:rPr lang="en-US" sz="1067" dirty="0"/>
              <a:t> links of System Elements</a:t>
            </a:r>
          </a:p>
          <a:p>
            <a:r>
              <a:rPr lang="en-US" sz="1067" dirty="0"/>
              <a:t>May have multiple </a:t>
            </a:r>
            <a:r>
              <a:rPr lang="en-US" sz="1067" u="sng" dirty="0"/>
              <a:t>usage</a:t>
            </a:r>
            <a:r>
              <a:rPr lang="en-US" sz="1067" dirty="0"/>
              <a:t> links of Actual Services</a:t>
            </a:r>
          </a:p>
          <a:p>
            <a:r>
              <a:rPr lang="en-US" sz="1067" dirty="0"/>
              <a:t>Examples: </a:t>
            </a:r>
            <a:r>
              <a:rPr lang="en-US" sz="933" dirty="0"/>
              <a:t>Exchange – Application, Exchange – SQL Server, Exchange – Home Grown Add on</a:t>
            </a:r>
          </a:p>
        </p:txBody>
      </p:sp>
      <p:sp>
        <p:nvSpPr>
          <p:cNvPr id="62" name="Right Arrow 61"/>
          <p:cNvSpPr/>
          <p:nvPr/>
        </p:nvSpPr>
        <p:spPr>
          <a:xfrm>
            <a:off x="3503712" y="1556792"/>
            <a:ext cx="432048" cy="212248"/>
          </a:xfrm>
          <a:prstGeom prst="rightArrow">
            <a:avLst/>
          </a:prstGeom>
          <a:noFill/>
          <a:ln>
            <a:solidFill>
              <a:schemeClr val="accent1">
                <a:shade val="95000"/>
                <a:satMod val="105000"/>
                <a:alpha val="3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3" name="Right Arrow 62"/>
          <p:cNvSpPr/>
          <p:nvPr/>
        </p:nvSpPr>
        <p:spPr>
          <a:xfrm>
            <a:off x="3503712" y="2636912"/>
            <a:ext cx="432048" cy="212248"/>
          </a:xfrm>
          <a:prstGeom prst="rightArrow">
            <a:avLst/>
          </a:prstGeom>
          <a:noFill/>
          <a:ln>
            <a:solidFill>
              <a:schemeClr val="accent1">
                <a:shade val="95000"/>
                <a:satMod val="105000"/>
                <a:alpha val="3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4" name="Right Arrow 63"/>
          <p:cNvSpPr/>
          <p:nvPr/>
        </p:nvSpPr>
        <p:spPr>
          <a:xfrm>
            <a:off x="3503712" y="3789040"/>
            <a:ext cx="432048" cy="212248"/>
          </a:xfrm>
          <a:prstGeom prst="rightArrow">
            <a:avLst/>
          </a:prstGeom>
          <a:noFill/>
          <a:ln>
            <a:solidFill>
              <a:schemeClr val="accent1">
                <a:shade val="95000"/>
                <a:satMod val="105000"/>
                <a:alpha val="3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5" name="Right Arrow 64"/>
          <p:cNvSpPr/>
          <p:nvPr/>
        </p:nvSpPr>
        <p:spPr>
          <a:xfrm>
            <a:off x="3503712" y="5877272"/>
            <a:ext cx="432048" cy="212248"/>
          </a:xfrm>
          <a:prstGeom prst="rightArrow">
            <a:avLst/>
          </a:prstGeom>
          <a:noFill/>
          <a:ln>
            <a:solidFill>
              <a:schemeClr val="accent1">
                <a:shade val="95000"/>
                <a:satMod val="105000"/>
                <a:alpha val="3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6" name="TextBox 65"/>
          <p:cNvSpPr txBox="1"/>
          <p:nvPr/>
        </p:nvSpPr>
        <p:spPr>
          <a:xfrm>
            <a:off x="2267946" y="926068"/>
            <a:ext cx="1235767" cy="338554"/>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CI Types</a:t>
            </a:r>
          </a:p>
        </p:txBody>
      </p:sp>
      <p:sp>
        <p:nvSpPr>
          <p:cNvPr id="67" name="TextBox 66"/>
          <p:cNvSpPr txBox="1"/>
          <p:nvPr/>
        </p:nvSpPr>
        <p:spPr>
          <a:xfrm>
            <a:off x="4248314" y="926068"/>
            <a:ext cx="2351743" cy="338554"/>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Definitions</a:t>
            </a:r>
          </a:p>
        </p:txBody>
      </p:sp>
      <p:sp>
        <p:nvSpPr>
          <p:cNvPr id="68" name="TextBox 67"/>
          <p:cNvSpPr txBox="1"/>
          <p:nvPr/>
        </p:nvSpPr>
        <p:spPr>
          <a:xfrm>
            <a:off x="6816079" y="926069"/>
            <a:ext cx="3672407" cy="338554"/>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t>CI Relationship Rules and Examples</a:t>
            </a:r>
          </a:p>
        </p:txBody>
      </p:sp>
      <p:sp>
        <p:nvSpPr>
          <p:cNvPr id="2" name="Title 1"/>
          <p:cNvSpPr>
            <a:spLocks noGrp="1"/>
          </p:cNvSpPr>
          <p:nvPr>
            <p:ph type="title"/>
          </p:nvPr>
        </p:nvSpPr>
        <p:spPr/>
        <p:txBody>
          <a:bodyPr/>
          <a:lstStyle/>
          <a:p>
            <a:r>
              <a:rPr lang="en-US" dirty="0" smtClean="0"/>
              <a:t>Service Modeling</a:t>
            </a:r>
            <a:endParaRPr lang="en-US" dirty="0"/>
          </a:p>
        </p:txBody>
      </p:sp>
      <p:sp>
        <p:nvSpPr>
          <p:cNvPr id="10" name="Slide Number Placeholder 9"/>
          <p:cNvSpPr>
            <a:spLocks noGrp="1"/>
          </p:cNvSpPr>
          <p:nvPr>
            <p:ph type="sldNum" sz="quarter" idx="12"/>
          </p:nvPr>
        </p:nvSpPr>
        <p:spPr/>
        <p:txBody>
          <a:bodyPr/>
          <a:lstStyle/>
          <a:p>
            <a:fld id="{B016F8AB-BCEA-4347-8BA6-BE776009BC89}" type="slidenum">
              <a:rPr lang="en-US" smtClean="0"/>
              <a:pPr/>
              <a:t>19</a:t>
            </a:fld>
            <a:endParaRPr lang="en-US"/>
          </a:p>
        </p:txBody>
      </p:sp>
    </p:spTree>
    <p:extLst>
      <p:ext uri="{BB962C8B-B14F-4D97-AF65-F5344CB8AC3E}">
        <p14:creationId xmlns:p14="http://schemas.microsoft.com/office/powerpoint/2010/main" val="401342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1" grpId="0"/>
      <p:bldP spid="22" grpId="0"/>
      <p:bldP spid="3" grpId="0"/>
      <p:bldP spid="36" grpId="0"/>
      <p:bldP spid="8" grpId="0" animBg="1"/>
      <p:bldP spid="37" grpId="0"/>
      <p:bldP spid="48" grpId="0" animBg="1"/>
      <p:bldP spid="51" grpId="0"/>
      <p:bldP spid="23" grpId="0" animBg="1"/>
      <p:bldP spid="54" grpId="0"/>
      <p:bldP spid="24" grpId="0" animBg="1"/>
      <p:bldP spid="34" grpId="0" animBg="1"/>
      <p:bldP spid="41" grpId="0"/>
      <p:bldP spid="44" grpId="0"/>
      <p:bldP spid="47" grpId="0" animBg="1"/>
      <p:bldP spid="35" grpId="0" animBg="1"/>
      <p:bldP spid="52" grpId="0" animBg="1"/>
      <p:bldP spid="53" grpId="0" animBg="1"/>
      <p:bldP spid="55" grpId="0" animBg="1"/>
      <p:bldP spid="56" grpId="0" animBg="1"/>
      <p:bldP spid="57" grpId="0" animBg="1"/>
      <p:bldP spid="58" grpId="0" animBg="1"/>
      <p:bldP spid="61" grpId="0" animBg="1"/>
      <p:bldP spid="62" grpId="0" animBg="1"/>
      <p:bldP spid="63" grpId="0" animBg="1"/>
      <p:bldP spid="64" grpId="0" animBg="1"/>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After completing this module, you should be able to:</a:t>
            </a:r>
          </a:p>
          <a:p>
            <a:r>
              <a:rPr lang="en-US" dirty="0" smtClean="0"/>
              <a:t>Describe the key features of Service </a:t>
            </a:r>
            <a:r>
              <a:rPr lang="en-US" dirty="0"/>
              <a:t>Asset and Configuration Management</a:t>
            </a:r>
          </a:p>
          <a:p>
            <a:r>
              <a:rPr lang="en-US" dirty="0" smtClean="0"/>
              <a:t>Navigate </a:t>
            </a:r>
            <a:r>
              <a:rPr lang="en-US" dirty="0"/>
              <a:t>SACM interface</a:t>
            </a:r>
          </a:p>
          <a:p>
            <a:r>
              <a:rPr lang="en-US" dirty="0" smtClean="0"/>
              <a:t>Understand </a:t>
            </a:r>
            <a:r>
              <a:rPr lang="en-US" dirty="0" smtClean="0"/>
              <a:t>SACM Modeling</a:t>
            </a:r>
            <a:endParaRPr lang="en-US" dirty="0"/>
          </a:p>
          <a:p>
            <a:r>
              <a:rPr lang="en-US" dirty="0"/>
              <a:t>Use Impact Analysis</a:t>
            </a:r>
          </a:p>
          <a:p>
            <a:r>
              <a:rPr lang="en-US" dirty="0" smtClean="0"/>
              <a:t>Work </a:t>
            </a:r>
            <a:r>
              <a:rPr lang="en-US" dirty="0"/>
              <a:t>with Asset Models, Stock Management, Locations &amp; Reservations</a:t>
            </a:r>
          </a:p>
          <a:p>
            <a:r>
              <a:rPr lang="en-US" dirty="0" smtClean="0"/>
              <a:t>Navigate </a:t>
            </a:r>
            <a:r>
              <a:rPr lang="en-US" dirty="0"/>
              <a:t>and </a:t>
            </a:r>
            <a:r>
              <a:rPr lang="en-US" dirty="0" smtClean="0"/>
              <a:t>Use </a:t>
            </a:r>
            <a:r>
              <a:rPr lang="en-US" dirty="0"/>
              <a:t>Contracts</a:t>
            </a:r>
          </a:p>
          <a:p>
            <a:r>
              <a:rPr lang="en-US" dirty="0" smtClean="0"/>
              <a:t>Manage </a:t>
            </a:r>
            <a:r>
              <a:rPr lang="en-US" dirty="0"/>
              <a:t>Vendors</a:t>
            </a: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23839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solidFill>
                  <a:srgbClr val="333333"/>
                </a:solidFill>
                <a:latin typeface="HPMetricLocal"/>
              </a:rPr>
              <a:t>UCMDB Synchronization</a:t>
            </a:r>
            <a:br>
              <a:rPr lang="en-US" altLang="en-US" sz="3200" dirty="0">
                <a:solidFill>
                  <a:srgbClr val="333333"/>
                </a:solidFill>
                <a:latin typeface="HPMetricLocal"/>
              </a:rPr>
            </a:b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76953787"/>
              </p:ext>
            </p:extLst>
          </p:nvPr>
        </p:nvGraphicFramePr>
        <p:xfrm>
          <a:off x="946786" y="1355734"/>
          <a:ext cx="9779001" cy="3901440"/>
        </p:xfrm>
        <a:graphic>
          <a:graphicData uri="http://schemas.openxmlformats.org/drawingml/2006/table">
            <a:tbl>
              <a:tblPr/>
              <a:tblGrid>
                <a:gridCol w="3259667"/>
                <a:gridCol w="3259667"/>
                <a:gridCol w="3259667"/>
              </a:tblGrid>
              <a:tr h="487680">
                <a:tc>
                  <a:txBody>
                    <a:bodyPr/>
                    <a:lstStyle/>
                    <a:p>
                      <a:pPr algn="l" fontAlgn="t"/>
                      <a:r>
                        <a:rPr lang="en-US" sz="2400" b="1" dirty="0" smtClean="0">
                          <a:solidFill>
                            <a:srgbClr val="333333"/>
                          </a:solidFill>
                          <a:effectLst/>
                        </a:rPr>
                        <a:t>SMA-X</a:t>
                      </a:r>
                      <a:r>
                        <a:rPr lang="en-US" sz="2400" b="1" dirty="0">
                          <a:solidFill>
                            <a:srgbClr val="333333"/>
                          </a:solidFill>
                          <a:effectLst/>
                        </a:rPr>
                        <a:t> CI</a:t>
                      </a:r>
                    </a:p>
                  </a:txBody>
                  <a:tcPr marL="121920" marR="121920" marT="60960" marB="60960">
                    <a:lnL w="9525" cap="flat" cmpd="sng" algn="ctr">
                      <a:solidFill>
                        <a:srgbClr val="B9B8BB"/>
                      </a:solidFill>
                      <a:prstDash val="solid"/>
                      <a:round/>
                      <a:headEnd type="none" w="med" len="med"/>
                      <a:tailEnd type="none" w="med" len="med"/>
                    </a:lnL>
                    <a:lnR w="9525" cap="flat" cmpd="sng" algn="ctr">
                      <a:solidFill>
                        <a:srgbClr val="B9B8BB"/>
                      </a:solidFill>
                      <a:prstDash val="solid"/>
                      <a:round/>
                      <a:headEnd type="none" w="med" len="med"/>
                      <a:tailEnd type="none" w="med" len="med"/>
                    </a:lnR>
                    <a:lnT w="9525" cap="flat" cmpd="sng" algn="ctr">
                      <a:solidFill>
                        <a:srgbClr val="B9B8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l" fontAlgn="t"/>
                      <a:r>
                        <a:rPr lang="en-US" sz="2400" b="1">
                          <a:solidFill>
                            <a:srgbClr val="333333"/>
                          </a:solidFill>
                          <a:effectLst/>
                        </a:rPr>
                        <a:t>Matching UCMDB CIs</a:t>
                      </a:r>
                    </a:p>
                  </a:txBody>
                  <a:tcPr marL="121920" marR="121920" marT="60960" marB="60960">
                    <a:lnL w="9525" cap="flat" cmpd="sng" algn="ctr">
                      <a:solidFill>
                        <a:srgbClr val="B9B8BB"/>
                      </a:solidFill>
                      <a:prstDash val="solid"/>
                      <a:round/>
                      <a:headEnd type="none" w="med" len="med"/>
                      <a:tailEnd type="none" w="med" len="med"/>
                    </a:lnL>
                    <a:lnR w="9525" cap="flat" cmpd="sng" algn="ctr">
                      <a:solidFill>
                        <a:srgbClr val="B9B8BB"/>
                      </a:solidFill>
                      <a:prstDash val="solid"/>
                      <a:round/>
                      <a:headEnd type="none" w="med" len="med"/>
                      <a:tailEnd type="none" w="med" len="med"/>
                    </a:lnR>
                    <a:lnT w="9525" cap="flat" cmpd="sng" algn="ctr">
                      <a:solidFill>
                        <a:srgbClr val="B9B8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l" fontAlgn="t"/>
                      <a:r>
                        <a:rPr lang="en-US" sz="2400" b="1" dirty="0" smtClean="0">
                          <a:solidFill>
                            <a:srgbClr val="333333"/>
                          </a:solidFill>
                          <a:effectLst/>
                        </a:rPr>
                        <a:t>UCMDB TQL</a:t>
                      </a:r>
                      <a:r>
                        <a:rPr lang="en-US" sz="2400" b="1" dirty="0">
                          <a:solidFill>
                            <a:srgbClr val="333333"/>
                          </a:solidFill>
                          <a:effectLst/>
                        </a:rPr>
                        <a:t> Queries</a:t>
                      </a:r>
                    </a:p>
                  </a:txBody>
                  <a:tcPr marL="121920" marR="121920" marT="60960" marB="60960">
                    <a:lnL w="9525" cap="flat" cmpd="sng" algn="ctr">
                      <a:solidFill>
                        <a:srgbClr val="B9B8BB"/>
                      </a:solidFill>
                      <a:prstDash val="solid"/>
                      <a:round/>
                      <a:headEnd type="none" w="med" len="med"/>
                      <a:tailEnd type="none" w="med" len="med"/>
                    </a:lnL>
                    <a:lnR w="9525" cap="flat" cmpd="sng" algn="ctr">
                      <a:solidFill>
                        <a:srgbClr val="B9B8BB"/>
                      </a:solidFill>
                      <a:prstDash val="solid"/>
                      <a:round/>
                      <a:headEnd type="none" w="med" len="med"/>
                      <a:tailEnd type="none" w="med" len="med"/>
                    </a:lnR>
                    <a:lnT w="9525" cap="flat" cmpd="sng" algn="ctr">
                      <a:solidFill>
                        <a:srgbClr val="B9B8B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r>
              <a:tr h="487680">
                <a:tc>
                  <a:txBody>
                    <a:bodyPr/>
                    <a:lstStyle/>
                    <a:p>
                      <a:pPr algn="l" fontAlgn="t"/>
                      <a:r>
                        <a:rPr lang="en-US" sz="2400">
                          <a:solidFill>
                            <a:srgbClr val="222222"/>
                          </a:solidFill>
                          <a:effectLst/>
                        </a:rPr>
                        <a:t>Device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node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SACM Node Push</a:t>
                      </a:r>
                    </a:p>
                  </a:txBody>
                  <a:tcPr marL="121920" marR="121920" marT="60960" marB="60960">
                    <a:lnL w="12700"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87680">
                <a:tc>
                  <a:txBody>
                    <a:bodyPr/>
                    <a:lstStyle/>
                    <a:p>
                      <a:pPr algn="l" fontAlgn="t"/>
                      <a:r>
                        <a:rPr lang="en-US" sz="2400">
                          <a:solidFill>
                            <a:srgbClr val="222222"/>
                          </a:solidFill>
                          <a:effectLst/>
                        </a:rPr>
                        <a:t>ActualService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Service</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SACM Service Push</a:t>
                      </a:r>
                    </a:p>
                  </a:txBody>
                  <a:tcPr marL="121920" marR="121920" marT="60960" marB="60960">
                    <a:lnL w="12700"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853440">
                <a:tc>
                  <a:txBody>
                    <a:bodyPr/>
                    <a:lstStyle/>
                    <a:p>
                      <a:pPr algn="l" fontAlgn="t"/>
                      <a:r>
                        <a:rPr lang="en-US" sz="2400">
                          <a:solidFill>
                            <a:srgbClr val="222222"/>
                          </a:solidFill>
                          <a:effectLst/>
                        </a:rPr>
                        <a:t>ServiceComponent</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BusinessApplication</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a:solidFill>
                            <a:srgbClr val="222222"/>
                          </a:solidFill>
                          <a:effectLst/>
                        </a:rPr>
                        <a:t>SACM Service Component Push</a:t>
                      </a:r>
                    </a:p>
                  </a:txBody>
                  <a:tcPr marL="121920" marR="121920" marT="60960" marB="60960">
                    <a:lnL w="12700"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584960">
                <a:tc>
                  <a:txBody>
                    <a:bodyPr/>
                    <a:lstStyle/>
                    <a:p>
                      <a:pPr algn="l" fontAlgn="t"/>
                      <a:r>
                        <a:rPr lang="en-US" sz="2400">
                          <a:solidFill>
                            <a:srgbClr val="222222"/>
                          </a:solidFill>
                          <a:effectLst/>
                        </a:rPr>
                        <a:t>SystemElement</a:t>
                      </a: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dirty="0" err="1">
                          <a:solidFill>
                            <a:srgbClr val="222222"/>
                          </a:solidFill>
                          <a:effectLst/>
                        </a:rPr>
                        <a:t>ApplicationSystem</a:t>
                      </a:r>
                      <a:r>
                        <a:rPr lang="en-US" sz="2400" dirty="0">
                          <a:solidFill>
                            <a:srgbClr val="222222"/>
                          </a:solidFill>
                          <a:effectLst/>
                        </a:rPr>
                        <a:t>, </a:t>
                      </a:r>
                      <a:r>
                        <a:rPr lang="en-US" sz="2400" dirty="0" err="1">
                          <a:solidFill>
                            <a:srgbClr val="222222"/>
                          </a:solidFill>
                          <a:effectLst/>
                        </a:rPr>
                        <a:t>RunningSoftware</a:t>
                      </a:r>
                      <a:r>
                        <a:rPr lang="en-US" sz="2400" dirty="0">
                          <a:solidFill>
                            <a:srgbClr val="222222"/>
                          </a:solidFill>
                          <a:effectLst/>
                        </a:rPr>
                        <a:t> and </a:t>
                      </a:r>
                      <a:r>
                        <a:rPr lang="en-US" sz="2400" dirty="0" err="1">
                          <a:solidFill>
                            <a:srgbClr val="222222"/>
                          </a:solidFill>
                          <a:effectLst/>
                        </a:rPr>
                        <a:t>CICollection</a:t>
                      </a:r>
                      <a:endParaRPr lang="en-US" sz="2400" dirty="0">
                        <a:solidFill>
                          <a:srgbClr val="222222"/>
                        </a:solidFill>
                        <a:effectLst/>
                      </a:endParaRPr>
                    </a:p>
                  </a:txBody>
                  <a:tcPr marL="121920" marR="121920" marT="60960" marB="609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fontAlgn="t"/>
                      <a:r>
                        <a:rPr lang="en-US" sz="2400" dirty="0">
                          <a:solidFill>
                            <a:srgbClr val="222222"/>
                          </a:solidFill>
                          <a:effectLst/>
                        </a:rPr>
                        <a:t>SACM CI Collection to System Element Push</a:t>
                      </a:r>
                    </a:p>
                    <a:p>
                      <a:pPr algn="l" fontAlgn="t"/>
                      <a:r>
                        <a:rPr lang="en-US" sz="2400" dirty="0">
                          <a:solidFill>
                            <a:srgbClr val="222222"/>
                          </a:solidFill>
                          <a:effectLst/>
                        </a:rPr>
                        <a:t>SACM System Element Push</a:t>
                      </a:r>
                    </a:p>
                  </a:txBody>
                  <a:tcPr marL="121920" marR="121920" marT="60960" marB="60960">
                    <a:lnL w="12700"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12"/>
          </p:nvPr>
        </p:nvSpPr>
        <p:spPr/>
        <p:txBody>
          <a:bodyPr/>
          <a:lstStyle/>
          <a:p>
            <a:fld id="{B016F8AB-BCEA-4347-8BA6-BE776009BC89}" type="slidenum">
              <a:rPr lang="en-US" smtClean="0"/>
              <a:pPr/>
              <a:t>20</a:t>
            </a:fld>
            <a:endParaRPr lang="en-US"/>
          </a:p>
        </p:txBody>
      </p:sp>
    </p:spTree>
    <p:extLst>
      <p:ext uri="{BB962C8B-B14F-4D97-AF65-F5344CB8AC3E}">
        <p14:creationId xmlns:p14="http://schemas.microsoft.com/office/powerpoint/2010/main" val="41384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SACM </a:t>
            </a:r>
            <a:r>
              <a:rPr lang="en-US" dirty="0" smtClean="0"/>
              <a:t>Modeling Relationship to Service Catalog</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Pentagon 5"/>
          <p:cNvSpPr/>
          <p:nvPr/>
        </p:nvSpPr>
        <p:spPr>
          <a:xfrm>
            <a:off x="540326" y="2664693"/>
            <a:ext cx="2479964" cy="748145"/>
          </a:xfrm>
          <a:prstGeom prst="homePlat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Category</a:t>
            </a:r>
          </a:p>
        </p:txBody>
      </p:sp>
      <p:sp>
        <p:nvSpPr>
          <p:cNvPr id="10" name="Pentagon 9"/>
          <p:cNvSpPr/>
          <p:nvPr/>
        </p:nvSpPr>
        <p:spPr>
          <a:xfrm>
            <a:off x="3117271" y="2706257"/>
            <a:ext cx="2479964" cy="748145"/>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a:t>Service </a:t>
            </a:r>
            <a:r>
              <a:rPr lang="en-US" sz="1600" dirty="0"/>
              <a:t>definition</a:t>
            </a:r>
          </a:p>
        </p:txBody>
      </p:sp>
      <p:sp>
        <p:nvSpPr>
          <p:cNvPr id="11" name="Pentagon 10"/>
          <p:cNvSpPr/>
          <p:nvPr/>
        </p:nvSpPr>
        <p:spPr>
          <a:xfrm>
            <a:off x="5694217" y="1819564"/>
            <a:ext cx="2479964" cy="748145"/>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Offering</a:t>
            </a:r>
          </a:p>
        </p:txBody>
      </p:sp>
      <p:sp>
        <p:nvSpPr>
          <p:cNvPr id="12" name="Pentagon 11"/>
          <p:cNvSpPr/>
          <p:nvPr/>
        </p:nvSpPr>
        <p:spPr>
          <a:xfrm>
            <a:off x="8243454" y="1819562"/>
            <a:ext cx="2479964" cy="748145"/>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Fulfilment</a:t>
            </a:r>
            <a:r>
              <a:rPr lang="fr-FR" sz="1600" dirty="0"/>
              <a:t> plan</a:t>
            </a:r>
            <a:endParaRPr lang="en-US" sz="1600" dirty="0"/>
          </a:p>
        </p:txBody>
      </p:sp>
      <p:sp>
        <p:nvSpPr>
          <p:cNvPr id="13" name="Pentagon 12"/>
          <p:cNvSpPr/>
          <p:nvPr/>
        </p:nvSpPr>
        <p:spPr>
          <a:xfrm>
            <a:off x="5734397" y="3565650"/>
            <a:ext cx="1608512" cy="55418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Actual</a:t>
            </a:r>
            <a:r>
              <a:rPr lang="fr-FR" sz="1600" dirty="0"/>
              <a:t> service</a:t>
            </a:r>
            <a:endParaRPr lang="en-US" sz="1600" dirty="0"/>
          </a:p>
        </p:txBody>
      </p:sp>
      <p:sp>
        <p:nvSpPr>
          <p:cNvPr id="14" name="Pentagon 13"/>
          <p:cNvSpPr/>
          <p:nvPr/>
        </p:nvSpPr>
        <p:spPr>
          <a:xfrm>
            <a:off x="6524105" y="4216813"/>
            <a:ext cx="1608512" cy="554183"/>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Service component</a:t>
            </a:r>
            <a:endParaRPr lang="en-US" sz="1600" dirty="0"/>
          </a:p>
        </p:txBody>
      </p:sp>
      <p:sp>
        <p:nvSpPr>
          <p:cNvPr id="15" name="Pentagon 14"/>
          <p:cNvSpPr/>
          <p:nvPr/>
        </p:nvSpPr>
        <p:spPr>
          <a:xfrm>
            <a:off x="7244543" y="4895686"/>
            <a:ext cx="1608512" cy="554183"/>
          </a:xfrm>
          <a:prstGeom prst="homePlat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System </a:t>
            </a:r>
            <a:r>
              <a:rPr lang="en-US" sz="1600" dirty="0"/>
              <a:t>element</a:t>
            </a:r>
          </a:p>
        </p:txBody>
      </p:sp>
      <p:sp>
        <p:nvSpPr>
          <p:cNvPr id="16" name="Pentagon 15"/>
          <p:cNvSpPr/>
          <p:nvPr/>
        </p:nvSpPr>
        <p:spPr>
          <a:xfrm>
            <a:off x="7798725" y="5560705"/>
            <a:ext cx="1608512" cy="554183"/>
          </a:xfrm>
          <a:prstGeom prst="homePlate">
            <a:avLst/>
          </a:prstGeom>
          <a:solidFill>
            <a:srgbClr val="F48B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Device</a:t>
            </a:r>
          </a:p>
        </p:txBody>
      </p:sp>
      <p:sp>
        <p:nvSpPr>
          <p:cNvPr id="4" name="Down Arrow 3"/>
          <p:cNvSpPr/>
          <p:nvPr/>
        </p:nvSpPr>
        <p:spPr>
          <a:xfrm>
            <a:off x="6066902" y="2886365"/>
            <a:ext cx="720437" cy="526473"/>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42674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42399" y="1267500"/>
            <a:ext cx="7610475" cy="5286375"/>
          </a:xfrm>
          <a:prstGeom prst="rect">
            <a:avLst/>
          </a:prstGeom>
          <a:ln>
            <a:solidFill>
              <a:schemeClr val="accent1"/>
            </a:solidFill>
          </a:ln>
        </p:spPr>
      </p:pic>
      <p:sp>
        <p:nvSpPr>
          <p:cNvPr id="13" name="Title 12"/>
          <p:cNvSpPr>
            <a:spLocks noGrp="1"/>
          </p:cNvSpPr>
          <p:nvPr>
            <p:ph type="title"/>
          </p:nvPr>
        </p:nvSpPr>
        <p:spPr>
          <a:xfrm>
            <a:off x="946786" y="191281"/>
            <a:ext cx="10311765" cy="657844"/>
          </a:xfrm>
        </p:spPr>
        <p:txBody>
          <a:bodyPr/>
          <a:lstStyle/>
          <a:p>
            <a:r>
              <a:rPr lang="en-US" dirty="0" smtClean="0"/>
              <a:t>SACM Device – record content</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22</a:t>
            </a:fld>
            <a:endParaRPr lang="en-US" dirty="0"/>
          </a:p>
        </p:txBody>
      </p:sp>
      <p:sp>
        <p:nvSpPr>
          <p:cNvPr id="3" name="Text Placeholder 2"/>
          <p:cNvSpPr>
            <a:spLocks noGrp="1"/>
          </p:cNvSpPr>
          <p:nvPr>
            <p:ph type="body" sz="quarter" idx="13"/>
          </p:nvPr>
        </p:nvSpPr>
        <p:spPr>
          <a:xfrm>
            <a:off x="950977" y="747754"/>
            <a:ext cx="10307574" cy="418375"/>
          </a:xfrm>
        </p:spPr>
        <p:txBody>
          <a:bodyPr/>
          <a:lstStyle/>
          <a:p>
            <a:endParaRPr lang="en-US"/>
          </a:p>
        </p:txBody>
      </p:sp>
    </p:spTree>
    <p:extLst>
      <p:ext uri="{BB962C8B-B14F-4D97-AF65-F5344CB8AC3E}">
        <p14:creationId xmlns:p14="http://schemas.microsoft.com/office/powerpoint/2010/main" val="24684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SACM </a:t>
            </a:r>
            <a:r>
              <a:rPr lang="fr-FR" dirty="0" err="1" smtClean="0"/>
              <a:t>Device</a:t>
            </a:r>
            <a:r>
              <a:rPr lang="fr-FR" dirty="0" smtClean="0"/>
              <a:t> </a:t>
            </a:r>
            <a:r>
              <a:rPr lang="fr-FR" dirty="0" err="1" smtClean="0"/>
              <a:t>Lifecycle</a:t>
            </a:r>
            <a:r>
              <a:rPr lang="fr-FR" dirty="0" smtClean="0"/>
              <a:t> </a:t>
            </a:r>
            <a:endParaRPr lang="en-US" dirty="0"/>
          </a:p>
        </p:txBody>
      </p:sp>
      <p:pic>
        <p:nvPicPr>
          <p:cNvPr id="2" name="Picture 1"/>
          <p:cNvPicPr>
            <a:picLocks noChangeAspect="1"/>
          </p:cNvPicPr>
          <p:nvPr/>
        </p:nvPicPr>
        <p:blipFill>
          <a:blip r:embed="rId3"/>
          <a:stretch>
            <a:fillRect/>
          </a:stretch>
        </p:blipFill>
        <p:spPr>
          <a:xfrm>
            <a:off x="64770" y="1632965"/>
            <a:ext cx="12127231" cy="4103371"/>
          </a:xfrm>
          <a:prstGeom prst="rect">
            <a:avLst/>
          </a:prstGeom>
          <a:ln>
            <a:solidFill>
              <a:schemeClr val="tx1"/>
            </a:solidFill>
          </a:ln>
        </p:spPr>
      </p:pic>
      <p:sp>
        <p:nvSpPr>
          <p:cNvPr id="8" name="Slide Number Placeholder 7"/>
          <p:cNvSpPr>
            <a:spLocks noGrp="1"/>
          </p:cNvSpPr>
          <p:nvPr>
            <p:ph type="sldNum" sz="quarter" idx="12"/>
          </p:nvPr>
        </p:nvSpPr>
        <p:spPr/>
        <p:txBody>
          <a:bodyPr/>
          <a:lstStyle/>
          <a:p>
            <a:fld id="{B016F8AB-BCEA-4347-8BA6-BE776009BC89}" type="slidenum">
              <a:rPr lang="en-US" smtClean="0"/>
              <a:t>23</a:t>
            </a:fld>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065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41961" y="1553715"/>
            <a:ext cx="6595745" cy="4581525"/>
          </a:xfrm>
          <a:prstGeom prst="rect">
            <a:avLst/>
          </a:prstGeom>
          <a:ln>
            <a:solidFill>
              <a:schemeClr val="accent1"/>
            </a:solidFill>
          </a:ln>
        </p:spPr>
      </p:pic>
      <p:pic>
        <p:nvPicPr>
          <p:cNvPr id="2" name="Picture 1"/>
          <p:cNvPicPr>
            <a:picLocks noChangeAspect="1"/>
          </p:cNvPicPr>
          <p:nvPr/>
        </p:nvPicPr>
        <p:blipFill>
          <a:blip r:embed="rId4"/>
          <a:stretch>
            <a:fillRect/>
          </a:stretch>
        </p:blipFill>
        <p:spPr>
          <a:xfrm>
            <a:off x="4124227" y="519656"/>
            <a:ext cx="3267075" cy="4210051"/>
          </a:xfrm>
          <a:prstGeom prst="rect">
            <a:avLst/>
          </a:prstGeom>
          <a:ln>
            <a:solidFill>
              <a:schemeClr val="accent1"/>
            </a:solidFill>
          </a:ln>
        </p:spPr>
      </p:pic>
      <p:pic>
        <p:nvPicPr>
          <p:cNvPr id="4" name="Picture 3"/>
          <p:cNvPicPr>
            <a:picLocks noChangeAspect="1"/>
          </p:cNvPicPr>
          <p:nvPr/>
        </p:nvPicPr>
        <p:blipFill>
          <a:blip r:embed="rId5"/>
          <a:stretch>
            <a:fillRect/>
          </a:stretch>
        </p:blipFill>
        <p:spPr>
          <a:xfrm>
            <a:off x="6094412" y="2403981"/>
            <a:ext cx="3194685" cy="3731260"/>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7795320" y="3073872"/>
            <a:ext cx="2757171" cy="3681731"/>
          </a:xfrm>
          <a:prstGeom prst="rect">
            <a:avLst/>
          </a:prstGeom>
          <a:ln>
            <a:solidFill>
              <a:schemeClr val="accent1"/>
            </a:solidFill>
          </a:ln>
        </p:spPr>
      </p:pic>
      <p:sp>
        <p:nvSpPr>
          <p:cNvPr id="7" name="Slide Number Placeholder 6"/>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24</a:t>
            </a:fld>
            <a:endParaRPr lang="en-US"/>
          </a:p>
        </p:txBody>
      </p:sp>
      <p:sp>
        <p:nvSpPr>
          <p:cNvPr id="12" name="Title 12"/>
          <p:cNvSpPr>
            <a:spLocks noGrp="1"/>
          </p:cNvSpPr>
          <p:nvPr>
            <p:ph type="title"/>
          </p:nvPr>
        </p:nvSpPr>
        <p:spPr>
          <a:xfrm>
            <a:off x="609442" y="102228"/>
            <a:ext cx="10969943" cy="411480"/>
          </a:xfrm>
        </p:spPr>
        <p:txBody>
          <a:bodyPr>
            <a:normAutofit fontScale="90000"/>
          </a:bodyPr>
          <a:lstStyle/>
          <a:p>
            <a:r>
              <a:rPr lang="en-US" dirty="0" smtClean="0"/>
              <a:t>SACM Device Record content sub-tabs</a:t>
            </a:r>
            <a:endParaRPr lang="en-US" dirty="0"/>
          </a:p>
        </p:txBody>
      </p:sp>
    </p:spTree>
    <p:extLst>
      <p:ext uri="{BB962C8B-B14F-4D97-AF65-F5344CB8AC3E}">
        <p14:creationId xmlns:p14="http://schemas.microsoft.com/office/powerpoint/2010/main" val="1972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615" y="1403797"/>
            <a:ext cx="4136142" cy="4005182"/>
          </a:xfrm>
          <a:prstGeom prst="rect">
            <a:avLst/>
          </a:prstGeom>
        </p:spPr>
      </p:pic>
      <p:sp>
        <p:nvSpPr>
          <p:cNvPr id="3" name="Slide Number Placeholder 2"/>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25</a:t>
            </a:fld>
            <a:endParaRPr lang="en-US"/>
          </a:p>
        </p:txBody>
      </p:sp>
      <p:sp>
        <p:nvSpPr>
          <p:cNvPr id="9" name="Title 12"/>
          <p:cNvSpPr>
            <a:spLocks noGrp="1"/>
          </p:cNvSpPr>
          <p:nvPr>
            <p:ph type="title"/>
          </p:nvPr>
        </p:nvSpPr>
        <p:spPr>
          <a:xfrm>
            <a:off x="609442" y="219548"/>
            <a:ext cx="10969943" cy="411480"/>
          </a:xfrm>
        </p:spPr>
        <p:txBody>
          <a:bodyPr>
            <a:normAutofit fontScale="90000"/>
          </a:bodyPr>
          <a:lstStyle/>
          <a:p>
            <a:r>
              <a:rPr lang="en-US" dirty="0" smtClean="0"/>
              <a:t>SACM Device – Related CIs and Show Impact map</a:t>
            </a:r>
            <a:endParaRPr lang="en-US" dirty="0"/>
          </a:p>
        </p:txBody>
      </p:sp>
      <p:sp>
        <p:nvSpPr>
          <p:cNvPr id="10" name="Text Placeholder 13"/>
          <p:cNvSpPr>
            <a:spLocks noGrp="1"/>
          </p:cNvSpPr>
          <p:nvPr>
            <p:ph type="body" sz="quarter" idx="13"/>
          </p:nvPr>
        </p:nvSpPr>
        <p:spPr>
          <a:xfrm>
            <a:off x="609442" y="632580"/>
            <a:ext cx="10969943" cy="381000"/>
          </a:xfrm>
        </p:spPr>
        <p:txBody>
          <a:bodyPr/>
          <a:lstStyle/>
          <a:p>
            <a:r>
              <a:rPr lang="en-US" dirty="0" smtClean="0"/>
              <a:t>Tabular and graphical formats</a:t>
            </a:r>
            <a:endParaRPr lang="en-US" dirty="0"/>
          </a:p>
          <a:p>
            <a:endParaRPr lang="en-US" dirty="0"/>
          </a:p>
        </p:txBody>
      </p:sp>
      <p:sp>
        <p:nvSpPr>
          <p:cNvPr id="2" name="Rectangle 1"/>
          <p:cNvSpPr/>
          <p:nvPr/>
        </p:nvSpPr>
        <p:spPr>
          <a:xfrm>
            <a:off x="3223471" y="4543154"/>
            <a:ext cx="838986" cy="2833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495595" y="1366090"/>
            <a:ext cx="7489014" cy="3913179"/>
          </a:xfrm>
          <a:prstGeom prst="rect">
            <a:avLst/>
          </a:prstGeom>
        </p:spPr>
      </p:pic>
    </p:spTree>
    <p:extLst>
      <p:ext uri="{BB962C8B-B14F-4D97-AF65-F5344CB8AC3E}">
        <p14:creationId xmlns:p14="http://schemas.microsoft.com/office/powerpoint/2010/main" val="41860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46785" y="1237104"/>
            <a:ext cx="5029200" cy="417195"/>
          </a:xfrm>
        </p:spPr>
        <p:txBody>
          <a:bodyPr/>
          <a:lstStyle/>
          <a:p>
            <a:r>
              <a:rPr lang="en-US" dirty="0" smtClean="0"/>
              <a:t>Bottom-up analysis</a:t>
            </a:r>
            <a:endParaRPr lang="en-US" dirty="0"/>
          </a:p>
        </p:txBody>
      </p:sp>
      <p:sp>
        <p:nvSpPr>
          <p:cNvPr id="9" name="Content Placeholder 8"/>
          <p:cNvSpPr>
            <a:spLocks noGrp="1"/>
          </p:cNvSpPr>
          <p:nvPr>
            <p:ph sz="half" idx="2"/>
          </p:nvPr>
        </p:nvSpPr>
        <p:spPr>
          <a:xfrm>
            <a:off x="950976" y="1724784"/>
            <a:ext cx="5029200" cy="3955331"/>
          </a:xfrm>
        </p:spPr>
        <p:txBody>
          <a:bodyPr/>
          <a:lstStyle/>
          <a:p>
            <a:r>
              <a:rPr lang="en-US" dirty="0"/>
              <a:t>from any Involved CI list (Incident, Problem, Change) can “Show Impact”</a:t>
            </a:r>
          </a:p>
          <a:p>
            <a:endParaRPr lang="en-US" dirty="0"/>
          </a:p>
        </p:txBody>
      </p:sp>
      <p:sp>
        <p:nvSpPr>
          <p:cNvPr id="10" name="Text Placeholder 9"/>
          <p:cNvSpPr>
            <a:spLocks noGrp="1"/>
          </p:cNvSpPr>
          <p:nvPr>
            <p:ph type="body" sz="quarter" idx="3"/>
          </p:nvPr>
        </p:nvSpPr>
        <p:spPr>
          <a:xfrm>
            <a:off x="6222441" y="1237103"/>
            <a:ext cx="5029200" cy="417195"/>
          </a:xfrm>
        </p:spPr>
        <p:txBody>
          <a:bodyPr/>
          <a:lstStyle/>
          <a:p>
            <a:r>
              <a:rPr lang="en-US" dirty="0" smtClean="0"/>
              <a:t>Top-down analysis </a:t>
            </a:r>
            <a:endParaRPr lang="en-US" dirty="0"/>
          </a:p>
        </p:txBody>
      </p:sp>
      <p:sp>
        <p:nvSpPr>
          <p:cNvPr id="11" name="Content Placeholder 10"/>
          <p:cNvSpPr>
            <a:spLocks noGrp="1"/>
          </p:cNvSpPr>
          <p:nvPr>
            <p:ph sz="quarter" idx="4"/>
          </p:nvPr>
        </p:nvSpPr>
        <p:spPr>
          <a:xfrm>
            <a:off x="6222441" y="1724784"/>
            <a:ext cx="5029200" cy="3955331"/>
          </a:xfrm>
        </p:spPr>
        <p:txBody>
          <a:bodyPr/>
          <a:lstStyle/>
          <a:p>
            <a:r>
              <a:rPr lang="en-US" dirty="0"/>
              <a:t>Access quick view of relevant “Affecting CIs” associated with </a:t>
            </a:r>
            <a:r>
              <a:rPr lang="en-US" dirty="0" smtClean="0"/>
              <a:t>an Affected service in a change record</a:t>
            </a:r>
            <a:endParaRPr lang="en-US" dirty="0"/>
          </a:p>
          <a:p>
            <a:endParaRPr lang="en-US" dirty="0"/>
          </a:p>
        </p:txBody>
      </p:sp>
      <p:sp>
        <p:nvSpPr>
          <p:cNvPr id="3" name="Slide Number Placeholder 2"/>
          <p:cNvSpPr>
            <a:spLocks noGrp="1"/>
          </p:cNvSpPr>
          <p:nvPr>
            <p:ph type="sldNum" sz="quarter" idx="10"/>
          </p:nvPr>
        </p:nvSpPr>
        <p:spPr/>
        <p:txBody>
          <a:bodyPr/>
          <a:lstStyle/>
          <a:p>
            <a:fld id="{0FB999A9-77CE-4AD1-9911-24A29F08BC34}" type="slidenum">
              <a:rPr lang="en-US" smtClean="0"/>
              <a:pPr/>
              <a:t>26</a:t>
            </a:fld>
            <a:endParaRPr lang="en-US" dirty="0"/>
          </a:p>
        </p:txBody>
      </p:sp>
      <p:sp>
        <p:nvSpPr>
          <p:cNvPr id="2" name="Title 1"/>
          <p:cNvSpPr>
            <a:spLocks noGrp="1"/>
          </p:cNvSpPr>
          <p:nvPr>
            <p:ph type="title"/>
          </p:nvPr>
        </p:nvSpPr>
        <p:spPr>
          <a:xfrm>
            <a:off x="939876" y="222134"/>
            <a:ext cx="10311765" cy="657844"/>
          </a:xfrm>
        </p:spPr>
        <p:txBody>
          <a:bodyPr/>
          <a:lstStyle/>
          <a:p>
            <a:r>
              <a:rPr lang="en-US" dirty="0" smtClean="0"/>
              <a:t>Impact Analysis</a:t>
            </a:r>
            <a:endParaRPr lang="en-US" dirty="0"/>
          </a:p>
        </p:txBody>
      </p:sp>
      <p:sp>
        <p:nvSpPr>
          <p:cNvPr id="12" name="Text Placeholder 11"/>
          <p:cNvSpPr>
            <a:spLocks noGrp="1"/>
          </p:cNvSpPr>
          <p:nvPr>
            <p:ph type="body" sz="quarter" idx="13"/>
          </p:nvPr>
        </p:nvSpPr>
        <p:spPr>
          <a:xfrm>
            <a:off x="946785" y="674080"/>
            <a:ext cx="10307574" cy="418375"/>
          </a:xfrm>
        </p:spPr>
        <p:txBody>
          <a:bodyPr/>
          <a:lstStyle/>
          <a:p>
            <a:endParaRPr lang="en-US" dirty="0"/>
          </a:p>
        </p:txBody>
      </p:sp>
      <p:pic>
        <p:nvPicPr>
          <p:cNvPr id="7" name="Picture 6"/>
          <p:cNvPicPr>
            <a:picLocks noChangeAspect="1"/>
          </p:cNvPicPr>
          <p:nvPr/>
        </p:nvPicPr>
        <p:blipFill>
          <a:blip r:embed="rId3"/>
          <a:stretch>
            <a:fillRect/>
          </a:stretch>
        </p:blipFill>
        <p:spPr>
          <a:xfrm>
            <a:off x="834027" y="2703567"/>
            <a:ext cx="4867232" cy="2339774"/>
          </a:xfrm>
          <a:prstGeom prst="rect">
            <a:avLst/>
          </a:prstGeom>
        </p:spPr>
      </p:pic>
      <p:sp>
        <p:nvSpPr>
          <p:cNvPr id="8" name="Rectangle 7"/>
          <p:cNvSpPr/>
          <p:nvPr/>
        </p:nvSpPr>
        <p:spPr>
          <a:xfrm>
            <a:off x="4299445" y="4186500"/>
            <a:ext cx="744718" cy="211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6095758" y="2703567"/>
            <a:ext cx="6094875" cy="1463511"/>
          </a:xfrm>
          <a:prstGeom prst="rect">
            <a:avLst/>
          </a:prstGeom>
        </p:spPr>
      </p:pic>
      <p:pic>
        <p:nvPicPr>
          <p:cNvPr id="16" name="Picture 15"/>
          <p:cNvPicPr>
            <a:picLocks noChangeAspect="1"/>
          </p:cNvPicPr>
          <p:nvPr/>
        </p:nvPicPr>
        <p:blipFill>
          <a:blip r:embed="rId5"/>
          <a:stretch>
            <a:fillRect/>
          </a:stretch>
        </p:blipFill>
        <p:spPr>
          <a:xfrm>
            <a:off x="6095758" y="4793466"/>
            <a:ext cx="6096242" cy="1603892"/>
          </a:xfrm>
          <a:prstGeom prst="rect">
            <a:avLst/>
          </a:prstGeom>
        </p:spPr>
      </p:pic>
      <p:sp>
        <p:nvSpPr>
          <p:cNvPr id="19" name="Rectangle 18"/>
          <p:cNvSpPr/>
          <p:nvPr/>
        </p:nvSpPr>
        <p:spPr>
          <a:xfrm>
            <a:off x="6095758" y="3115580"/>
            <a:ext cx="744718" cy="211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05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Stock Management and Reservation</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27</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619181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Stock </a:t>
            </a:r>
            <a:r>
              <a:rPr lang="en-US" dirty="0" smtClean="0"/>
              <a:t>Rooms: Assets in Stock</a:t>
            </a:r>
            <a:endParaRPr lang="en-US" dirty="0"/>
          </a:p>
        </p:txBody>
      </p:sp>
      <p:sp>
        <p:nvSpPr>
          <p:cNvPr id="5" name="Subtitle 4"/>
          <p:cNvSpPr>
            <a:spLocks noGrp="1"/>
          </p:cNvSpPr>
          <p:nvPr>
            <p:ph type="body" sz="quarter" idx="13"/>
          </p:nvPr>
        </p:nvSpPr>
        <p:spPr>
          <a:xfrm>
            <a:off x="609442" y="934240"/>
            <a:ext cx="11428679" cy="381000"/>
          </a:xfrm>
        </p:spPr>
        <p:txBody>
          <a:bodyPr/>
          <a:lstStyle/>
          <a:p>
            <a:r>
              <a:rPr lang="en-US" dirty="0" smtClean="0"/>
              <a:t>Service Asset &amp; Configuration Management </a:t>
            </a:r>
            <a:r>
              <a:rPr lang="en-US" dirty="0" smtClean="0">
                <a:sym typeface="Wingdings" panose="05000000000000000000" pitchFamily="2" charset="2"/>
              </a:rPr>
              <a:t> SACM Home</a:t>
            </a:r>
            <a:r>
              <a:rPr lang="en-US" dirty="0" smtClean="0"/>
              <a:t> </a:t>
            </a:r>
            <a:r>
              <a:rPr lang="en-US" dirty="0" smtClean="0">
                <a:sym typeface="Wingdings" panose="05000000000000000000" pitchFamily="2" charset="2"/>
              </a:rPr>
              <a:t> Stock Management</a:t>
            </a:r>
            <a:endParaRPr lang="en-US" dirty="0"/>
          </a:p>
        </p:txBody>
      </p:sp>
      <p:sp>
        <p:nvSpPr>
          <p:cNvPr id="8" name="Content Placeholder 7"/>
          <p:cNvSpPr>
            <a:spLocks noGrp="1"/>
          </p:cNvSpPr>
          <p:nvPr>
            <p:ph idx="1"/>
          </p:nvPr>
        </p:nvSpPr>
        <p:spPr>
          <a:xfrm>
            <a:off x="609600" y="1524002"/>
            <a:ext cx="4752512" cy="4571999"/>
          </a:xfrm>
        </p:spPr>
        <p:txBody>
          <a:bodyPr/>
          <a:lstStyle/>
          <a:p>
            <a:pPr defTabSz="573603"/>
            <a:r>
              <a:rPr lang="en-US" dirty="0" smtClean="0"/>
              <a:t>For </a:t>
            </a:r>
            <a:r>
              <a:rPr lang="en-US" dirty="0"/>
              <a:t>accelerated request fulfillment and increased asset </a:t>
            </a:r>
            <a:r>
              <a:rPr lang="en-US" dirty="0" smtClean="0"/>
              <a:t>utilization</a:t>
            </a:r>
            <a:br>
              <a:rPr lang="en-US" dirty="0" smtClean="0"/>
            </a:br>
            <a:endParaRPr lang="en-US" dirty="0"/>
          </a:p>
          <a:p>
            <a:pPr defTabSz="573603"/>
            <a:r>
              <a:rPr lang="en-US" dirty="0" smtClean="0"/>
              <a:t>Manage </a:t>
            </a:r>
            <a:r>
              <a:rPr lang="en-US" dirty="0"/>
              <a:t>stockrooms and their </a:t>
            </a:r>
            <a:r>
              <a:rPr lang="en-US" dirty="0" smtClean="0"/>
              <a:t>location</a:t>
            </a:r>
            <a:br>
              <a:rPr lang="en-US" dirty="0" smtClean="0"/>
            </a:br>
            <a:endParaRPr lang="en-US" dirty="0"/>
          </a:p>
          <a:p>
            <a:pPr defTabSz="573603"/>
            <a:r>
              <a:rPr lang="en-US" dirty="0"/>
              <a:t>Understand what assets are in stock and which locations can be served from this stock</a:t>
            </a:r>
          </a:p>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28</a:t>
            </a:fld>
            <a:endParaRPr lang="en-US"/>
          </a:p>
        </p:txBody>
      </p:sp>
      <p:pic>
        <p:nvPicPr>
          <p:cNvPr id="9" name="Picture 8"/>
          <p:cNvPicPr>
            <a:picLocks noChangeAspect="1"/>
          </p:cNvPicPr>
          <p:nvPr/>
        </p:nvPicPr>
        <p:blipFill>
          <a:blip r:embed="rId3"/>
          <a:stretch>
            <a:fillRect/>
          </a:stretch>
        </p:blipFill>
        <p:spPr>
          <a:xfrm>
            <a:off x="5411580" y="1427980"/>
            <a:ext cx="6713616" cy="2826787"/>
          </a:xfrm>
          <a:prstGeom prst="rect">
            <a:avLst/>
          </a:prstGeom>
        </p:spPr>
      </p:pic>
      <p:sp>
        <p:nvSpPr>
          <p:cNvPr id="10" name="Rectangular Callout 9"/>
          <p:cNvSpPr/>
          <p:nvPr/>
        </p:nvSpPr>
        <p:spPr bwMode="gray">
          <a:xfrm>
            <a:off x="4459988" y="5765023"/>
            <a:ext cx="2569440" cy="817200"/>
          </a:xfrm>
          <a:prstGeom prst="wedgeRectCallout">
            <a:avLst>
              <a:gd name="adj1" fmla="val -48451"/>
              <a:gd name="adj2" fmla="val 1035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Shows </a:t>
            </a:r>
            <a:r>
              <a:rPr lang="en-AU" sz="1600" i="1" dirty="0"/>
              <a:t>Devices</a:t>
            </a:r>
            <a:r>
              <a:rPr lang="en-AU" sz="1600" dirty="0"/>
              <a:t> as well as </a:t>
            </a:r>
            <a:r>
              <a:rPr lang="en-AU" sz="1600" i="1" dirty="0"/>
              <a:t>Infrastructure &amp; peripherals </a:t>
            </a:r>
            <a:r>
              <a:rPr lang="en-AU" sz="1600" dirty="0"/>
              <a:t>in stock</a:t>
            </a:r>
            <a:endParaRPr lang="en-US" sz="1600" dirty="0"/>
          </a:p>
        </p:txBody>
      </p:sp>
      <p:pic>
        <p:nvPicPr>
          <p:cNvPr id="11" name="Picture 10"/>
          <p:cNvPicPr>
            <a:picLocks noChangeAspect="1"/>
          </p:cNvPicPr>
          <p:nvPr/>
        </p:nvPicPr>
        <p:blipFill>
          <a:blip r:embed="rId4"/>
          <a:stretch>
            <a:fillRect/>
          </a:stretch>
        </p:blipFill>
        <p:spPr>
          <a:xfrm>
            <a:off x="7412009" y="2545399"/>
            <a:ext cx="4713187" cy="3644216"/>
          </a:xfrm>
          <a:prstGeom prst="rect">
            <a:avLst/>
          </a:prstGeom>
        </p:spPr>
      </p:pic>
    </p:spTree>
    <p:extLst>
      <p:ext uri="{BB962C8B-B14F-4D97-AF65-F5344CB8AC3E}">
        <p14:creationId xmlns:p14="http://schemas.microsoft.com/office/powerpoint/2010/main" val="41285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Stock </a:t>
            </a:r>
            <a:r>
              <a:rPr lang="en-US" dirty="0" smtClean="0"/>
              <a:t>Rooms: Locations Served</a:t>
            </a:r>
            <a:endParaRPr lang="en-US" dirty="0"/>
          </a:p>
        </p:txBody>
      </p:sp>
      <p:pic>
        <p:nvPicPr>
          <p:cNvPr id="7" name="Picture 6"/>
          <p:cNvPicPr>
            <a:picLocks noChangeAspect="1"/>
          </p:cNvPicPr>
          <p:nvPr/>
        </p:nvPicPr>
        <p:blipFill>
          <a:blip r:embed="rId3"/>
          <a:stretch>
            <a:fillRect/>
          </a:stretch>
        </p:blipFill>
        <p:spPr>
          <a:xfrm>
            <a:off x="441961" y="909958"/>
            <a:ext cx="8861977" cy="5716621"/>
          </a:xfrm>
          <a:prstGeom prst="rect">
            <a:avLst/>
          </a:prstGeom>
        </p:spPr>
      </p:pic>
      <p:sp>
        <p:nvSpPr>
          <p:cNvPr id="6" name="Rectangular Callout 5"/>
          <p:cNvSpPr/>
          <p:nvPr/>
        </p:nvSpPr>
        <p:spPr bwMode="gray">
          <a:xfrm>
            <a:off x="65904" y="4853127"/>
            <a:ext cx="2231816" cy="769928"/>
          </a:xfrm>
          <a:prstGeom prst="wedgeRectCallout">
            <a:avLst>
              <a:gd name="adj1" fmla="val 59295"/>
              <a:gd name="adj2" fmla="val 4036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Locations which are served by this stockroom</a:t>
            </a:r>
            <a:endParaRPr lang="en-US" sz="1600" dirty="0"/>
          </a:p>
        </p:txBody>
      </p:sp>
      <p:sp>
        <p:nvSpPr>
          <p:cNvPr id="5" name="Slide Number Placeholder 4"/>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29</a:t>
            </a:fld>
            <a:endParaRPr lang="en-US"/>
          </a:p>
        </p:txBody>
      </p:sp>
    </p:spTree>
    <p:extLst>
      <p:ext uri="{BB962C8B-B14F-4D97-AF65-F5344CB8AC3E}">
        <p14:creationId xmlns:p14="http://schemas.microsoft.com/office/powerpoint/2010/main" val="42421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SACM </a:t>
            </a:r>
            <a:r>
              <a:rPr lang="en-US" dirty="0" smtClean="0"/>
              <a:t>features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46788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 lifecycle phases</a:t>
            </a:r>
            <a:endParaRPr lang="en-US" dirty="0"/>
          </a:p>
        </p:txBody>
      </p:sp>
      <p:sp>
        <p:nvSpPr>
          <p:cNvPr id="2" name="Text Placeholder 1"/>
          <p:cNvSpPr>
            <a:spLocks noGrp="1"/>
          </p:cNvSpPr>
          <p:nvPr>
            <p:ph type="body" sz="quarter" idx="13"/>
          </p:nvPr>
        </p:nvSpPr>
        <p:spPr/>
        <p:txBody>
          <a:bodyPr/>
          <a:lstStyle/>
          <a:p>
            <a:r>
              <a:rPr lang="en-US" dirty="0"/>
              <a:t>Asset in Stockroom</a:t>
            </a:r>
          </a:p>
        </p:txBody>
      </p:sp>
      <p:sp>
        <p:nvSpPr>
          <p:cNvPr id="9" name="Content Placeholder 8"/>
          <p:cNvSpPr>
            <a:spLocks noGrp="1"/>
          </p:cNvSpPr>
          <p:nvPr>
            <p:ph idx="1"/>
          </p:nvPr>
        </p:nvSpPr>
        <p:spPr/>
        <p:txBody>
          <a:bodyPr/>
          <a:lstStyle/>
          <a:p>
            <a:pPr defTabSz="573603"/>
            <a:r>
              <a:rPr lang="en-US" dirty="0" smtClean="0"/>
              <a:t>Device phases:</a:t>
            </a:r>
            <a:endParaRPr lang="en-US" dirty="0"/>
          </a:p>
          <a:p>
            <a:pPr marL="380990" lvl="1" indent="-380990">
              <a:buFont typeface="Arial" panose="020B0604020202020204" pitchFamily="34" charset="0"/>
              <a:buChar char="•"/>
            </a:pPr>
            <a:r>
              <a:rPr lang="en-US" dirty="0"/>
              <a:t>New</a:t>
            </a:r>
          </a:p>
          <a:p>
            <a:pPr marL="380990" lvl="1" indent="-380990">
              <a:buFont typeface="Arial" panose="020B0604020202020204" pitchFamily="34" charset="0"/>
              <a:buChar char="•"/>
            </a:pPr>
            <a:r>
              <a:rPr lang="en-US" dirty="0"/>
              <a:t>Awaiting delivery</a:t>
            </a:r>
          </a:p>
          <a:p>
            <a:pPr marL="380990" lvl="1" indent="-380990">
              <a:buFont typeface="Arial" panose="020B0604020202020204" pitchFamily="34" charset="0"/>
              <a:buChar char="•"/>
            </a:pPr>
            <a:r>
              <a:rPr lang="en-US" dirty="0"/>
              <a:t>Receive</a:t>
            </a:r>
          </a:p>
          <a:p>
            <a:pPr marL="380990" lvl="1" indent="-380990">
              <a:buFont typeface="Arial" panose="020B0604020202020204" pitchFamily="34" charset="0"/>
              <a:buChar char="•"/>
            </a:pPr>
            <a:r>
              <a:rPr lang="en-US" dirty="0"/>
              <a:t>In stock</a:t>
            </a:r>
          </a:p>
          <a:p>
            <a:pPr marL="380990" lvl="1" indent="-380990">
              <a:buFont typeface="Arial" panose="020B0604020202020204" pitchFamily="34" charset="0"/>
              <a:buChar char="•"/>
            </a:pPr>
            <a:r>
              <a:rPr lang="en-US" dirty="0"/>
              <a:t>Prepare</a:t>
            </a:r>
          </a:p>
          <a:p>
            <a:pPr marL="380990" lvl="1" indent="-380990">
              <a:buFont typeface="Arial" panose="020B0604020202020204" pitchFamily="34" charset="0"/>
              <a:buChar char="•"/>
            </a:pPr>
            <a:r>
              <a:rPr lang="en-US" dirty="0"/>
              <a:t>In use</a:t>
            </a:r>
          </a:p>
          <a:p>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30</a:t>
            </a:fld>
            <a:endParaRPr lang="en-US"/>
          </a:p>
        </p:txBody>
      </p:sp>
      <p:pic>
        <p:nvPicPr>
          <p:cNvPr id="4" name="Picture 3"/>
          <p:cNvPicPr>
            <a:picLocks noChangeAspect="1"/>
          </p:cNvPicPr>
          <p:nvPr/>
        </p:nvPicPr>
        <p:blipFill>
          <a:blip r:embed="rId3"/>
          <a:stretch>
            <a:fillRect/>
          </a:stretch>
        </p:blipFill>
        <p:spPr>
          <a:xfrm>
            <a:off x="3370160" y="1793723"/>
            <a:ext cx="8671528" cy="3004520"/>
          </a:xfrm>
          <a:prstGeom prst="rect">
            <a:avLst/>
          </a:prstGeom>
        </p:spPr>
      </p:pic>
      <p:sp>
        <p:nvSpPr>
          <p:cNvPr id="8" name="Rectangular Callout 7"/>
          <p:cNvSpPr/>
          <p:nvPr/>
        </p:nvSpPr>
        <p:spPr bwMode="gray">
          <a:xfrm>
            <a:off x="8048800" y="1009182"/>
            <a:ext cx="2569440" cy="708047"/>
          </a:xfrm>
          <a:prstGeom prst="wedgeRectCallout">
            <a:avLst>
              <a:gd name="adj1" fmla="val -101451"/>
              <a:gd name="adj2" fmla="val 3118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Device workflow shows it is </a:t>
            </a:r>
            <a:r>
              <a:rPr lang="en-AU" sz="1600" i="1" dirty="0"/>
              <a:t>In Stock </a:t>
            </a:r>
            <a:r>
              <a:rPr lang="en-AU" sz="1600" dirty="0"/>
              <a:t>phase</a:t>
            </a:r>
            <a:endParaRPr lang="en-US" sz="1600" dirty="0"/>
          </a:p>
        </p:txBody>
      </p:sp>
    </p:spTree>
    <p:extLst>
      <p:ext uri="{BB962C8B-B14F-4D97-AF65-F5344CB8AC3E}">
        <p14:creationId xmlns:p14="http://schemas.microsoft.com/office/powerpoint/2010/main" val="178316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Devices</a:t>
            </a:r>
            <a:endParaRPr lang="en-US" dirty="0"/>
          </a:p>
        </p:txBody>
      </p:sp>
      <p:sp>
        <p:nvSpPr>
          <p:cNvPr id="7" name="Content Placeholder 6"/>
          <p:cNvSpPr>
            <a:spLocks noGrp="1"/>
          </p:cNvSpPr>
          <p:nvPr>
            <p:ph idx="1"/>
          </p:nvPr>
        </p:nvSpPr>
        <p:spPr/>
        <p:txBody>
          <a:bodyPr/>
          <a:lstStyle/>
          <a:p>
            <a:r>
              <a:rPr lang="en-US" dirty="0" smtClean="0"/>
              <a:t>Select Workflow Phase</a:t>
            </a:r>
          </a:p>
          <a:p>
            <a:pPr lvl="1"/>
            <a:r>
              <a:rPr lang="en-US" dirty="0" smtClean="0"/>
              <a:t>Awaiting delivery</a:t>
            </a:r>
          </a:p>
          <a:p>
            <a:pPr lvl="1"/>
            <a:r>
              <a:rPr lang="en-US" dirty="0" smtClean="0"/>
              <a:t>In stock</a:t>
            </a:r>
          </a:p>
          <a:p>
            <a:pPr lvl="1"/>
            <a:r>
              <a:rPr lang="en-US" dirty="0" smtClean="0"/>
              <a:t>Prepare In </a:t>
            </a:r>
            <a:r>
              <a:rPr lang="en-US" dirty="0"/>
              <a:t>use</a:t>
            </a:r>
          </a:p>
          <a:p>
            <a:r>
              <a:rPr lang="en-US" dirty="0" smtClean="0"/>
              <a:t>Subtype</a:t>
            </a:r>
          </a:p>
          <a:p>
            <a:r>
              <a:rPr lang="en-US" dirty="0"/>
              <a:t>Model</a:t>
            </a:r>
          </a:p>
          <a:p>
            <a:r>
              <a:rPr lang="en-US" dirty="0" smtClean="0"/>
              <a:t>Stockroom (dynamic)</a:t>
            </a:r>
          </a:p>
          <a:p>
            <a:r>
              <a:rPr lang="en-US" dirty="0" smtClean="0"/>
              <a:t>Owner (optional)</a:t>
            </a:r>
          </a:p>
          <a:p>
            <a:endParaRPr lang="en-US" dirty="0" smtClean="0"/>
          </a:p>
          <a:p>
            <a:endParaRPr lang="en-US" dirty="0" smtClean="0"/>
          </a:p>
          <a:p>
            <a:endParaRPr lang="en-US" dirty="0"/>
          </a:p>
        </p:txBody>
      </p:sp>
      <p:pic>
        <p:nvPicPr>
          <p:cNvPr id="2" name="Picture 1"/>
          <p:cNvPicPr>
            <a:picLocks noChangeAspect="1"/>
          </p:cNvPicPr>
          <p:nvPr/>
        </p:nvPicPr>
        <p:blipFill>
          <a:blip r:embed="rId3"/>
          <a:stretch>
            <a:fillRect/>
          </a:stretch>
        </p:blipFill>
        <p:spPr>
          <a:xfrm>
            <a:off x="4649824" y="1565322"/>
            <a:ext cx="6725109" cy="4530679"/>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t>31</a:t>
            </a:fld>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2545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Stock </a:t>
            </a:r>
            <a:r>
              <a:rPr lang="en-US" dirty="0" smtClean="0"/>
              <a:t>Management – Transition to In Use</a:t>
            </a:r>
            <a:endParaRPr lang="en-US" dirty="0"/>
          </a:p>
        </p:txBody>
      </p:sp>
      <p:sp>
        <p:nvSpPr>
          <p:cNvPr id="6" name="Content Placeholder 5"/>
          <p:cNvSpPr>
            <a:spLocks noGrp="1"/>
          </p:cNvSpPr>
          <p:nvPr>
            <p:ph idx="1"/>
          </p:nvPr>
        </p:nvSpPr>
        <p:spPr>
          <a:xfrm>
            <a:off x="609601" y="1524002"/>
            <a:ext cx="2456156" cy="4571999"/>
          </a:xfrm>
        </p:spPr>
        <p:txBody>
          <a:bodyPr/>
          <a:lstStyle/>
          <a:p>
            <a:r>
              <a:rPr lang="en-US" dirty="0" smtClean="0"/>
              <a:t>In Prepare phase, Device is assigned to the Requestor (automatically from the request)</a:t>
            </a:r>
          </a:p>
        </p:txBody>
      </p:sp>
      <p:pic>
        <p:nvPicPr>
          <p:cNvPr id="9" name="Picture 8"/>
          <p:cNvPicPr>
            <a:picLocks noChangeAspect="1"/>
          </p:cNvPicPr>
          <p:nvPr/>
        </p:nvPicPr>
        <p:blipFill>
          <a:blip r:embed="rId3"/>
          <a:stretch>
            <a:fillRect/>
          </a:stretch>
        </p:blipFill>
        <p:spPr>
          <a:xfrm>
            <a:off x="3215865" y="1170949"/>
            <a:ext cx="8972572" cy="4095319"/>
          </a:xfrm>
          <a:prstGeom prst="rect">
            <a:avLst/>
          </a:prstGeom>
        </p:spPr>
      </p:pic>
      <p:pic>
        <p:nvPicPr>
          <p:cNvPr id="7" name="Picture 6"/>
          <p:cNvPicPr>
            <a:picLocks noChangeAspect="1"/>
          </p:cNvPicPr>
          <p:nvPr/>
        </p:nvPicPr>
        <p:blipFill>
          <a:blip r:embed="rId4"/>
          <a:stretch>
            <a:fillRect/>
          </a:stretch>
        </p:blipFill>
        <p:spPr>
          <a:xfrm>
            <a:off x="1354204" y="4446213"/>
            <a:ext cx="3931943" cy="2411787"/>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t>32</a:t>
            </a:fld>
            <a:endParaRPr lang="en-US"/>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874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Reservations</a:t>
            </a:r>
            <a:endParaRPr lang="en-US" dirty="0"/>
          </a:p>
        </p:txBody>
      </p:sp>
      <p:sp>
        <p:nvSpPr>
          <p:cNvPr id="5" name="Subtitle 4"/>
          <p:cNvSpPr>
            <a:spLocks noGrp="1"/>
          </p:cNvSpPr>
          <p:nvPr>
            <p:ph type="body" sz="quarter" idx="13"/>
          </p:nvPr>
        </p:nvSpPr>
        <p:spPr/>
        <p:txBody>
          <a:bodyPr/>
          <a:lstStyle/>
          <a:p>
            <a:r>
              <a:rPr lang="en-US" dirty="0" smtClean="0"/>
              <a:t>Service Asset &amp; Configuration Management </a:t>
            </a:r>
            <a:r>
              <a:rPr lang="en-US" dirty="0" smtClean="0">
                <a:sym typeface="Wingdings" panose="05000000000000000000" pitchFamily="2" charset="2"/>
              </a:rPr>
              <a:t> SACM Home</a:t>
            </a:r>
            <a:r>
              <a:rPr lang="en-US" dirty="0" smtClean="0"/>
              <a:t> </a:t>
            </a:r>
            <a:r>
              <a:rPr lang="en-US" dirty="0" smtClean="0">
                <a:sym typeface="Wingdings" panose="05000000000000000000" pitchFamily="2" charset="2"/>
              </a:rPr>
              <a:t> Reservations</a:t>
            </a:r>
            <a:endParaRPr lang="en-US" dirty="0"/>
          </a:p>
        </p:txBody>
      </p:sp>
      <p:sp>
        <p:nvSpPr>
          <p:cNvPr id="8" name="Content Placeholder 7"/>
          <p:cNvSpPr>
            <a:spLocks noGrp="1"/>
          </p:cNvSpPr>
          <p:nvPr>
            <p:ph idx="1"/>
          </p:nvPr>
        </p:nvSpPr>
        <p:spPr>
          <a:xfrm>
            <a:off x="609600" y="1524002"/>
            <a:ext cx="3710867" cy="4571999"/>
          </a:xfrm>
        </p:spPr>
        <p:txBody>
          <a:bodyPr>
            <a:normAutofit fontScale="85000" lnSpcReduction="20000"/>
          </a:bodyPr>
          <a:lstStyle/>
          <a:p>
            <a:pPr marL="182875" lvl="1" defTabSz="573603">
              <a:spcBef>
                <a:spcPts val="1200"/>
              </a:spcBef>
            </a:pPr>
            <a:r>
              <a:rPr lang="en-US" sz="2800" dirty="0"/>
              <a:t>Records are added automatically from a Request Catalog Offering when asset model in a stockroom matches Requestor location </a:t>
            </a:r>
            <a:r>
              <a:rPr lang="en-US" sz="2800" dirty="0" err="1"/>
              <a:t>eg</a:t>
            </a:r>
            <a:r>
              <a:rPr lang="en-US" sz="2800" dirty="0"/>
              <a:t>. (DEMO) Request a new PC</a:t>
            </a:r>
          </a:p>
          <a:p>
            <a:pPr defTabSz="573603"/>
            <a:endParaRPr lang="en-US" dirty="0"/>
          </a:p>
          <a:p>
            <a:pPr defTabSz="573603"/>
            <a:r>
              <a:rPr lang="en-US" dirty="0" smtClean="0"/>
              <a:t>Manually added from the Request record (Reservation tab) or can be manually added as a New Reservation record</a:t>
            </a:r>
            <a:br>
              <a:rPr lang="en-US" dirty="0" smtClean="0"/>
            </a:br>
            <a:endParaRPr lang="en-US" dirty="0"/>
          </a:p>
          <a:p>
            <a:endParaRPr lang="en-US" dirty="0"/>
          </a:p>
        </p:txBody>
      </p:sp>
      <p:pic>
        <p:nvPicPr>
          <p:cNvPr id="10" name="Picture 9"/>
          <p:cNvPicPr>
            <a:picLocks noChangeAspect="1"/>
          </p:cNvPicPr>
          <p:nvPr/>
        </p:nvPicPr>
        <p:blipFill>
          <a:blip r:embed="rId3"/>
          <a:stretch>
            <a:fillRect/>
          </a:stretch>
        </p:blipFill>
        <p:spPr>
          <a:xfrm>
            <a:off x="4514608" y="1667933"/>
            <a:ext cx="4032603" cy="4300072"/>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7916334" y="3817969"/>
            <a:ext cx="4187021" cy="1590419"/>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B016F8AB-BCEA-4347-8BA6-BE776009BC89}" type="slidenum">
              <a:rPr lang="en-US" smtClean="0"/>
              <a:t>33</a:t>
            </a:fld>
            <a:endParaRPr lang="en-US"/>
          </a:p>
        </p:txBody>
      </p:sp>
    </p:spTree>
    <p:extLst>
      <p:ext uri="{BB962C8B-B14F-4D97-AF65-F5344CB8AC3E}">
        <p14:creationId xmlns:p14="http://schemas.microsoft.com/office/powerpoint/2010/main" val="2516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Manually Reserve Asset for End User</a:t>
            </a:r>
            <a:endParaRPr lang="en-US" dirty="0"/>
          </a:p>
        </p:txBody>
      </p:sp>
      <p:sp>
        <p:nvSpPr>
          <p:cNvPr id="2" name="Subtitle 1"/>
          <p:cNvSpPr>
            <a:spLocks noGrp="1"/>
          </p:cNvSpPr>
          <p:nvPr>
            <p:ph type="body" sz="quarter" idx="13"/>
          </p:nvPr>
        </p:nvSpPr>
        <p:spPr/>
        <p:txBody>
          <a:bodyPr/>
          <a:lstStyle/>
          <a:p>
            <a:r>
              <a:rPr lang="en-US" dirty="0" smtClean="0"/>
              <a:t>From the Request Record: Reservation tab </a:t>
            </a:r>
            <a:r>
              <a:rPr lang="en-US" dirty="0" smtClean="0">
                <a:sym typeface="Wingdings" panose="05000000000000000000" pitchFamily="2" charset="2"/>
              </a:rPr>
              <a:t> Add</a:t>
            </a:r>
            <a:endParaRPr lang="en-US" dirty="0"/>
          </a:p>
        </p:txBody>
      </p:sp>
      <p:sp>
        <p:nvSpPr>
          <p:cNvPr id="4" name="Content Placeholder 3"/>
          <p:cNvSpPr>
            <a:spLocks noGrp="1"/>
          </p:cNvSpPr>
          <p:nvPr>
            <p:ph idx="1"/>
          </p:nvPr>
        </p:nvSpPr>
        <p:spPr/>
        <p:txBody>
          <a:bodyPr/>
          <a:lstStyle/>
          <a:p>
            <a:r>
              <a:rPr lang="en-US" dirty="0" smtClean="0">
                <a:sym typeface="Wingdings" panose="05000000000000000000" pitchFamily="2" charset="2"/>
              </a:rPr>
              <a:t>Select </a:t>
            </a:r>
            <a:r>
              <a:rPr lang="en-US" dirty="0">
                <a:sym typeface="Wingdings" panose="05000000000000000000" pitchFamily="2" charset="2"/>
              </a:rPr>
              <a:t>Device </a:t>
            </a:r>
            <a:r>
              <a:rPr lang="en-US" dirty="0" smtClean="0">
                <a:sym typeface="Wingdings" panose="05000000000000000000" pitchFamily="2" charset="2"/>
              </a:rPr>
              <a:t>&amp; Reserve - </a:t>
            </a:r>
            <a:r>
              <a:rPr lang="en-US" dirty="0" smtClean="0">
                <a:sym typeface="Wingdings" panose="05000000000000000000" pitchFamily="2" charset="2"/>
              </a:rPr>
              <a:t>Validate </a:t>
            </a:r>
            <a:r>
              <a:rPr lang="en-US" dirty="0" smtClean="0">
                <a:sym typeface="Wingdings" panose="05000000000000000000" pitchFamily="2" charset="2"/>
              </a:rPr>
              <a:t>Request Task</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p:txBody>
      </p:sp>
      <p:pic>
        <p:nvPicPr>
          <p:cNvPr id="7" name="Picture 6"/>
          <p:cNvPicPr>
            <a:picLocks noChangeAspect="1"/>
          </p:cNvPicPr>
          <p:nvPr/>
        </p:nvPicPr>
        <p:blipFill rotWithShape="1">
          <a:blip r:embed="rId3"/>
          <a:srcRect b="16872"/>
          <a:stretch/>
        </p:blipFill>
        <p:spPr>
          <a:xfrm>
            <a:off x="438406" y="1916654"/>
            <a:ext cx="5938413" cy="3334919"/>
          </a:xfrm>
          <a:prstGeom prst="rect">
            <a:avLst/>
          </a:prstGeom>
        </p:spPr>
      </p:pic>
      <p:pic>
        <p:nvPicPr>
          <p:cNvPr id="10" name="Picture 9"/>
          <p:cNvPicPr>
            <a:picLocks noChangeAspect="1"/>
          </p:cNvPicPr>
          <p:nvPr/>
        </p:nvPicPr>
        <p:blipFill>
          <a:blip r:embed="rId4"/>
          <a:stretch>
            <a:fillRect/>
          </a:stretch>
        </p:blipFill>
        <p:spPr>
          <a:xfrm>
            <a:off x="6671448" y="2014633"/>
            <a:ext cx="2615064" cy="2061025"/>
          </a:xfrm>
          <a:prstGeom prst="rect">
            <a:avLst/>
          </a:prstGeom>
        </p:spPr>
      </p:pic>
      <p:pic>
        <p:nvPicPr>
          <p:cNvPr id="11" name="Picture 10"/>
          <p:cNvPicPr>
            <a:picLocks noChangeAspect="1"/>
          </p:cNvPicPr>
          <p:nvPr/>
        </p:nvPicPr>
        <p:blipFill>
          <a:blip r:embed="rId5"/>
          <a:stretch>
            <a:fillRect/>
          </a:stretch>
        </p:blipFill>
        <p:spPr>
          <a:xfrm>
            <a:off x="6225214" y="4233931"/>
            <a:ext cx="5637433" cy="1839056"/>
          </a:xfrm>
          <a:prstGeom prst="rect">
            <a:avLst/>
          </a:prstGeom>
        </p:spPr>
      </p:pic>
      <p:cxnSp>
        <p:nvCxnSpPr>
          <p:cNvPr id="13" name="Straight Arrow Connector 12"/>
          <p:cNvCxnSpPr/>
          <p:nvPr/>
        </p:nvCxnSpPr>
        <p:spPr>
          <a:xfrm>
            <a:off x="5702822" y="4891381"/>
            <a:ext cx="545989" cy="471748"/>
          </a:xfrm>
          <a:prstGeom prst="straightConnector1">
            <a:avLst/>
          </a:prstGeom>
          <a:ln w="28575" cmpd="sng">
            <a:solidFill>
              <a:srgbClr val="C0000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B016F8AB-BCEA-4347-8BA6-BE776009BC89}" type="slidenum">
              <a:rPr lang="en-US" smtClean="0"/>
              <a:t>34</a:t>
            </a:fld>
            <a:endParaRPr lang="en-US"/>
          </a:p>
        </p:txBody>
      </p:sp>
      <p:sp>
        <p:nvSpPr>
          <p:cNvPr id="5" name="TextBox 4"/>
          <p:cNvSpPr txBox="1"/>
          <p:nvPr/>
        </p:nvSpPr>
        <p:spPr>
          <a:xfrm>
            <a:off x="8267307" y="2809187"/>
            <a:ext cx="377072" cy="103695"/>
          </a:xfrm>
          <a:prstGeom prst="rect">
            <a:avLst/>
          </a:prstGeom>
          <a:solidFill>
            <a:schemeClr val="bg1">
              <a:lumMod val="85000"/>
            </a:schemeClr>
          </a:solidFill>
        </p:spPr>
        <p:txBody>
          <a:bodyPr vert="horz" wrap="none" lIns="0" tIns="0" rIns="0" bIns="0" rtlCol="0">
            <a:normAutofit fontScale="92500" lnSpcReduction="10000"/>
          </a:bodyPr>
          <a:lstStyle/>
          <a:p>
            <a:pPr marL="0" indent="0">
              <a:spcAft>
                <a:spcPts val="1800"/>
              </a:spcAft>
              <a:buNone/>
            </a:pPr>
            <a:r>
              <a:rPr lang="en-US" sz="800" dirty="0" smtClean="0"/>
              <a:t>Validate</a:t>
            </a:r>
            <a:endParaRPr lang="en-US" sz="800" dirty="0"/>
          </a:p>
        </p:txBody>
      </p:sp>
    </p:spTree>
    <p:extLst>
      <p:ext uri="{BB962C8B-B14F-4D97-AF65-F5344CB8AC3E}">
        <p14:creationId xmlns:p14="http://schemas.microsoft.com/office/powerpoint/2010/main" val="26295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Automatically Reserve asset for End User</a:t>
            </a:r>
            <a:endParaRPr lang="en-US" dirty="0"/>
          </a:p>
        </p:txBody>
      </p:sp>
      <p:sp>
        <p:nvSpPr>
          <p:cNvPr id="2" name="Subtitle 1"/>
          <p:cNvSpPr>
            <a:spLocks noGrp="1"/>
          </p:cNvSpPr>
          <p:nvPr>
            <p:ph type="body" sz="quarter" idx="13"/>
          </p:nvPr>
        </p:nvSpPr>
        <p:spPr/>
        <p:txBody>
          <a:bodyPr/>
          <a:lstStyle/>
          <a:p>
            <a:r>
              <a:rPr lang="en-US" dirty="0" smtClean="0"/>
              <a:t>From the ‘Reserve asset’ rule</a:t>
            </a:r>
            <a:endParaRPr lang="en-US" dirty="0"/>
          </a:p>
        </p:txBody>
      </p:sp>
      <p:sp>
        <p:nvSpPr>
          <p:cNvPr id="4" name="Content Placeholder 3"/>
          <p:cNvSpPr>
            <a:spLocks noGrp="1"/>
          </p:cNvSpPr>
          <p:nvPr>
            <p:ph idx="1"/>
          </p:nvPr>
        </p:nvSpPr>
        <p:spPr>
          <a:xfrm>
            <a:off x="609601" y="1524002"/>
            <a:ext cx="6113756" cy="4571999"/>
          </a:xfrm>
        </p:spPr>
        <p:txBody>
          <a:bodyPr/>
          <a:lstStyle/>
          <a:p>
            <a:r>
              <a:rPr lang="en-US" dirty="0" smtClean="0">
                <a:sym typeface="Wingdings" panose="05000000000000000000" pitchFamily="2" charset="2"/>
              </a:rPr>
              <a:t>Reservation record automatically created in </a:t>
            </a:r>
            <a:r>
              <a:rPr lang="en-US" i="1" dirty="0" smtClean="0">
                <a:sym typeface="Wingdings" panose="05000000000000000000" pitchFamily="2" charset="2"/>
              </a:rPr>
              <a:t>(DEMO) Request a new PC</a:t>
            </a:r>
            <a:r>
              <a:rPr lang="en-US" dirty="0" smtClean="0">
                <a:sym typeface="Wingdings" panose="05000000000000000000" pitchFamily="2" charset="2"/>
              </a:rPr>
              <a:t>.</a:t>
            </a:r>
          </a:p>
          <a:p>
            <a:r>
              <a:rPr lang="en-AU" dirty="0" smtClean="0">
                <a:sym typeface="Wingdings" panose="05000000000000000000" pitchFamily="2" charset="2"/>
              </a:rPr>
              <a:t>Things to be aware of:</a:t>
            </a:r>
          </a:p>
          <a:p>
            <a:pPr marL="457189" indent="-457189">
              <a:buFont typeface="+mj-lt"/>
              <a:buAutoNum type="arabicPeriod"/>
            </a:pPr>
            <a:r>
              <a:rPr lang="en-AU" dirty="0" smtClean="0">
                <a:sym typeface="Wingdings" panose="05000000000000000000" pitchFamily="2" charset="2"/>
              </a:rPr>
              <a:t>In </a:t>
            </a:r>
            <a:r>
              <a:rPr lang="en-AU" dirty="0" err="1" smtClean="0">
                <a:sym typeface="Wingdings" panose="05000000000000000000" pitchFamily="2" charset="2"/>
              </a:rPr>
              <a:t>Catalog</a:t>
            </a:r>
            <a:r>
              <a:rPr lang="en-AU" dirty="0" smtClean="0">
                <a:sym typeface="Wingdings" panose="05000000000000000000" pitchFamily="2" charset="2"/>
              </a:rPr>
              <a:t> Offering, ensure the </a:t>
            </a:r>
            <a:r>
              <a:rPr lang="en-AU" i="1" dirty="0" smtClean="0">
                <a:sym typeface="Wingdings" panose="05000000000000000000" pitchFamily="2" charset="2"/>
              </a:rPr>
              <a:t>Asset Model </a:t>
            </a:r>
            <a:r>
              <a:rPr lang="en-AU" dirty="0" smtClean="0">
                <a:sym typeface="Wingdings" panose="05000000000000000000" pitchFamily="2" charset="2"/>
              </a:rPr>
              <a:t>is set either by Task or in Offering itself.</a:t>
            </a:r>
          </a:p>
          <a:p>
            <a:pPr marL="457189" indent="-457189">
              <a:buFont typeface="+mj-lt"/>
              <a:buAutoNum type="arabicPeriod"/>
            </a:pPr>
            <a:r>
              <a:rPr lang="en-AU" dirty="0" smtClean="0">
                <a:sym typeface="Wingdings" panose="05000000000000000000" pitchFamily="2" charset="2"/>
              </a:rPr>
              <a:t>Ensure there are devices of this Asset Model in the stockroom, </a:t>
            </a:r>
            <a:r>
              <a:rPr lang="en-AU" i="1" dirty="0" smtClean="0">
                <a:sym typeface="Wingdings" panose="05000000000000000000" pitchFamily="2" charset="2"/>
              </a:rPr>
              <a:t>In stock </a:t>
            </a:r>
            <a:r>
              <a:rPr lang="en-AU" dirty="0" smtClean="0">
                <a:sym typeface="Wingdings" panose="05000000000000000000" pitchFamily="2" charset="2"/>
              </a:rPr>
              <a:t>phase.</a:t>
            </a:r>
          </a:p>
          <a:p>
            <a:pPr marL="457189" indent="-457189">
              <a:buFont typeface="+mj-lt"/>
              <a:buAutoNum type="arabicPeriod"/>
            </a:pPr>
            <a:r>
              <a:rPr lang="en-AU" dirty="0" smtClean="0">
                <a:sym typeface="Wingdings" panose="05000000000000000000" pitchFamily="2" charset="2"/>
              </a:rPr>
              <a:t>Ensure your own </a:t>
            </a:r>
            <a:r>
              <a:rPr lang="en-AU" i="1" dirty="0" smtClean="0">
                <a:sym typeface="Wingdings" panose="05000000000000000000" pitchFamily="2" charset="2"/>
              </a:rPr>
              <a:t>location</a:t>
            </a:r>
            <a:r>
              <a:rPr lang="en-AU" dirty="0" smtClean="0">
                <a:sym typeface="Wingdings" panose="05000000000000000000" pitchFamily="2" charset="2"/>
              </a:rPr>
              <a:t> is one of the locations serviced by the stockroom.</a:t>
            </a:r>
            <a:endParaRPr lang="en-US" dirty="0" smtClean="0">
              <a:sym typeface="Wingdings" panose="05000000000000000000" pitchFamily="2" charset="2"/>
            </a:endParaRPr>
          </a:p>
          <a:p>
            <a:endParaRPr lang="en-US" dirty="0"/>
          </a:p>
        </p:txBody>
      </p:sp>
      <p:pic>
        <p:nvPicPr>
          <p:cNvPr id="5" name="Picture 4"/>
          <p:cNvPicPr>
            <a:picLocks noChangeAspect="1"/>
          </p:cNvPicPr>
          <p:nvPr/>
        </p:nvPicPr>
        <p:blipFill>
          <a:blip r:embed="rId3"/>
          <a:stretch>
            <a:fillRect/>
          </a:stretch>
        </p:blipFill>
        <p:spPr>
          <a:xfrm>
            <a:off x="7027719" y="1075829"/>
            <a:ext cx="4544000" cy="5193143"/>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35</a:t>
            </a:fld>
            <a:endParaRPr lang="en-US"/>
          </a:p>
        </p:txBody>
      </p:sp>
    </p:spTree>
    <p:extLst>
      <p:ext uri="{BB962C8B-B14F-4D97-AF65-F5344CB8AC3E}">
        <p14:creationId xmlns:p14="http://schemas.microsoft.com/office/powerpoint/2010/main" val="245466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Automatically Reserve asset for End User</a:t>
            </a:r>
          </a:p>
        </p:txBody>
      </p:sp>
      <p:sp>
        <p:nvSpPr>
          <p:cNvPr id="4" name="Content Placeholder 3"/>
          <p:cNvSpPr>
            <a:spLocks noGrp="1"/>
          </p:cNvSpPr>
          <p:nvPr>
            <p:ph idx="1"/>
          </p:nvPr>
        </p:nvSpPr>
        <p:spPr/>
        <p:txBody>
          <a:bodyPr/>
          <a:lstStyle/>
          <a:p>
            <a:pPr marL="0" indent="0">
              <a:buNone/>
            </a:pPr>
            <a:r>
              <a:rPr lang="en-AU" dirty="0" smtClean="0"/>
              <a:t>Device is reserved and shown as being reserved for the End User.</a:t>
            </a:r>
            <a:endParaRPr lang="en-US" dirty="0"/>
          </a:p>
        </p:txBody>
      </p:sp>
      <p:pic>
        <p:nvPicPr>
          <p:cNvPr id="5" name="Picture 4"/>
          <p:cNvPicPr>
            <a:picLocks noChangeAspect="1"/>
          </p:cNvPicPr>
          <p:nvPr/>
        </p:nvPicPr>
        <p:blipFill>
          <a:blip r:embed="rId3"/>
          <a:stretch>
            <a:fillRect/>
          </a:stretch>
        </p:blipFill>
        <p:spPr>
          <a:xfrm>
            <a:off x="645796" y="2073440"/>
            <a:ext cx="10412729" cy="4116661"/>
          </a:xfrm>
          <a:prstGeom prst="rect">
            <a:avLst/>
          </a:prstGeom>
        </p:spPr>
      </p:pic>
      <p:sp>
        <p:nvSpPr>
          <p:cNvPr id="6" name="Rectangular Callout 5"/>
          <p:cNvSpPr/>
          <p:nvPr/>
        </p:nvSpPr>
        <p:spPr bwMode="gray">
          <a:xfrm>
            <a:off x="9633020" y="1088994"/>
            <a:ext cx="2438400" cy="684607"/>
          </a:xfrm>
          <a:prstGeom prst="wedgeRectCallout">
            <a:avLst>
              <a:gd name="adj1" fmla="val -29624"/>
              <a:gd name="adj2" fmla="val 21215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Device is flagged as a </a:t>
            </a:r>
            <a:r>
              <a:rPr lang="en-AU" sz="1600" i="1" dirty="0"/>
              <a:t>Reserved asset</a:t>
            </a:r>
            <a:endParaRPr lang="en-US" sz="1600" i="1" dirty="0"/>
          </a:p>
        </p:txBody>
      </p:sp>
      <p:sp>
        <p:nvSpPr>
          <p:cNvPr id="9" name="Slide Number Placeholder 8"/>
          <p:cNvSpPr>
            <a:spLocks noGrp="1"/>
          </p:cNvSpPr>
          <p:nvPr>
            <p:ph type="sldNum" sz="quarter" idx="12"/>
          </p:nvPr>
        </p:nvSpPr>
        <p:spPr/>
        <p:txBody>
          <a:bodyPr/>
          <a:lstStyle/>
          <a:p>
            <a:fld id="{B016F8AB-BCEA-4347-8BA6-BE776009BC89}" type="slidenum">
              <a:rPr lang="en-US" smtClean="0"/>
              <a:t>36</a:t>
            </a:fld>
            <a:endParaRPr lang="en-US"/>
          </a:p>
        </p:txBody>
      </p:sp>
      <p:sp>
        <p:nvSpPr>
          <p:cNvPr id="7" name="Rectangle 6"/>
          <p:cNvSpPr/>
          <p:nvPr/>
        </p:nvSpPr>
        <p:spPr>
          <a:xfrm>
            <a:off x="716437" y="2101721"/>
            <a:ext cx="263950" cy="302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10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Subscriptions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617D78"/>
                </a:solidFill>
              </a:rPr>
              <a:pPr/>
              <a:t>37</a:t>
            </a:fld>
            <a:endParaRPr lang="en-US">
              <a:solidFill>
                <a:srgbClr val="617D78"/>
              </a:solidFill>
            </a:endParaRPr>
          </a:p>
        </p:txBody>
      </p:sp>
    </p:spTree>
    <p:extLst>
      <p:ext uri="{BB962C8B-B14F-4D97-AF65-F5344CB8AC3E}">
        <p14:creationId xmlns:p14="http://schemas.microsoft.com/office/powerpoint/2010/main" val="34881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5" y="248645"/>
            <a:ext cx="10311765" cy="657844"/>
          </a:xfrm>
        </p:spPr>
        <p:txBody>
          <a:bodyPr/>
          <a:lstStyle/>
          <a:p>
            <a:r>
              <a:rPr lang="en-US" dirty="0" smtClean="0"/>
              <a:t>Subscriptions</a:t>
            </a:r>
            <a:endParaRPr lang="en-US" dirty="0"/>
          </a:p>
        </p:txBody>
      </p:sp>
      <p:sp>
        <p:nvSpPr>
          <p:cNvPr id="2" name="Subtitle 1"/>
          <p:cNvSpPr>
            <a:spLocks noGrp="1"/>
          </p:cNvSpPr>
          <p:nvPr>
            <p:ph type="body" sz="quarter" idx="13"/>
          </p:nvPr>
        </p:nvSpPr>
        <p:spPr>
          <a:xfrm>
            <a:off x="950976" y="829559"/>
            <a:ext cx="10311765" cy="1185487"/>
          </a:xfrm>
        </p:spPr>
        <p:txBody>
          <a:bodyPr>
            <a:normAutofit fontScale="70000" lnSpcReduction="20000"/>
          </a:bodyPr>
          <a:lstStyle/>
          <a:p>
            <a:pPr marL="342900" indent="-342900">
              <a:buFont typeface="Arial" panose="020B0604020202020204" pitchFamily="34" charset="0"/>
              <a:buChar char="•"/>
            </a:pPr>
            <a:r>
              <a:rPr lang="en-US" dirty="0" smtClean="0"/>
              <a:t>Individual and Group Subscriptions</a:t>
            </a:r>
          </a:p>
          <a:p>
            <a:pPr marL="342900" indent="-342900">
              <a:buFont typeface="Arial" panose="020B0604020202020204" pitchFamily="34" charset="0"/>
              <a:buChar char="•"/>
            </a:pPr>
            <a:r>
              <a:rPr lang="en-US" dirty="0" smtClean="0"/>
              <a:t>Supported </a:t>
            </a:r>
            <a:r>
              <a:rPr lang="en-US" dirty="0" smtClean="0"/>
              <a:t>for Actual Services, Devices, and Infrastructure &amp; Peripherals</a:t>
            </a:r>
          </a:p>
          <a:p>
            <a:pPr marL="342900" indent="-342900">
              <a:buFont typeface="Arial" panose="020B0604020202020204" pitchFamily="34" charset="0"/>
              <a:buChar char="•"/>
            </a:pPr>
            <a:r>
              <a:rPr lang="en-US" dirty="0" smtClean="0"/>
              <a:t>For Group Subscriptions, the Subscriber individual listed is the owner of the subscription </a:t>
            </a:r>
            <a:endParaRPr lang="en-US" dirty="0"/>
          </a:p>
        </p:txBody>
      </p:sp>
      <p:pic>
        <p:nvPicPr>
          <p:cNvPr id="8" name="Content Placeholder 7"/>
          <p:cNvPicPr>
            <a:picLocks noGrp="1" noChangeAspect="1"/>
          </p:cNvPicPr>
          <p:nvPr>
            <p:ph idx="1"/>
          </p:nvPr>
        </p:nvPicPr>
        <p:blipFill>
          <a:blip r:embed="rId3"/>
          <a:stretch>
            <a:fillRect/>
          </a:stretch>
        </p:blipFill>
        <p:spPr>
          <a:xfrm>
            <a:off x="946150" y="2015046"/>
            <a:ext cx="10312400" cy="3878833"/>
          </a:xfrm>
          <a:prstGeom prst="rect">
            <a:avLst/>
          </a:prstGeom>
        </p:spPr>
      </p:pic>
      <p:sp>
        <p:nvSpPr>
          <p:cNvPr id="4" name="Slide Number Placeholder 3"/>
          <p:cNvSpPr>
            <a:spLocks noGrp="1"/>
          </p:cNvSpPr>
          <p:nvPr>
            <p:ph type="sldNum" sz="quarter" idx="4"/>
          </p:nvPr>
        </p:nvSpPr>
        <p:spPr/>
        <p:txBody>
          <a:bodyPr/>
          <a:lstStyle/>
          <a:p>
            <a:fld id="{0FB999A9-77CE-4AD1-9911-24A29F08BC34}" type="slidenum">
              <a:rPr lang="en-US" smtClean="0"/>
              <a:pPr/>
              <a:t>38</a:t>
            </a:fld>
            <a:endParaRPr lang="en-US" dirty="0"/>
          </a:p>
        </p:txBody>
      </p:sp>
      <p:sp>
        <p:nvSpPr>
          <p:cNvPr id="5" name="Rectangle 4"/>
          <p:cNvSpPr/>
          <p:nvPr/>
        </p:nvSpPr>
        <p:spPr>
          <a:xfrm>
            <a:off x="1036948" y="2111604"/>
            <a:ext cx="999242" cy="160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679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42978" y="647141"/>
            <a:ext cx="3781425" cy="2473385"/>
          </a:xfrm>
          <a:prstGeom prst="rect">
            <a:avLst/>
          </a:prstGeom>
        </p:spPr>
      </p:pic>
      <p:sp>
        <p:nvSpPr>
          <p:cNvPr id="3" name="Title 2"/>
          <p:cNvSpPr>
            <a:spLocks noGrp="1"/>
          </p:cNvSpPr>
          <p:nvPr>
            <p:ph type="title"/>
          </p:nvPr>
        </p:nvSpPr>
        <p:spPr>
          <a:xfrm>
            <a:off x="946785" y="211467"/>
            <a:ext cx="10311765" cy="657844"/>
          </a:xfrm>
        </p:spPr>
        <p:txBody>
          <a:bodyPr/>
          <a:lstStyle/>
          <a:p>
            <a:r>
              <a:rPr lang="en-US" dirty="0" smtClean="0">
                <a:latin typeface="+mj-lt"/>
              </a:rPr>
              <a:t>Subscriptions</a:t>
            </a:r>
            <a:endParaRPr lang="en-US" dirty="0">
              <a:solidFill>
                <a:schemeClr val="accent2"/>
              </a:solidFill>
              <a:latin typeface="+mj-lt"/>
            </a:endParaRPr>
          </a:p>
        </p:txBody>
      </p:sp>
      <p:sp>
        <p:nvSpPr>
          <p:cNvPr id="2" name="TextBox 1"/>
          <p:cNvSpPr txBox="1"/>
          <p:nvPr/>
        </p:nvSpPr>
        <p:spPr>
          <a:xfrm>
            <a:off x="568961" y="1219200"/>
            <a:ext cx="4155439" cy="5040197"/>
          </a:xfrm>
          <a:prstGeom prst="rect">
            <a:avLst/>
          </a:prstGeom>
          <a:solidFill>
            <a:schemeClr val="bg1"/>
          </a:solidFill>
        </p:spPr>
        <p:txBody>
          <a:bodyPr wrap="square" lIns="0" tIns="0" rIns="0" bIns="0" rtlCol="0">
            <a:noAutofit/>
          </a:bodyPr>
          <a:lstStyle/>
          <a:p>
            <a:r>
              <a:rPr lang="en-US" b="1" dirty="0" smtClean="0">
                <a:solidFill>
                  <a:schemeClr val="accent1"/>
                </a:solidFill>
              </a:rPr>
              <a:t>Understand LOB or Customer Impact </a:t>
            </a:r>
          </a:p>
          <a:p>
            <a:endParaRPr lang="en-US" b="1" dirty="0">
              <a:solidFill>
                <a:srgbClr val="00B388"/>
              </a:solidFill>
            </a:endParaRPr>
          </a:p>
          <a:p>
            <a:r>
              <a:rPr lang="en-US" dirty="0">
                <a:solidFill>
                  <a:prstClr val="black"/>
                </a:solidFill>
              </a:rPr>
              <a:t>Get list of subscribers of services involved or affected by an Incident or Change</a:t>
            </a:r>
          </a:p>
          <a:p>
            <a:endParaRPr lang="en-US" dirty="0">
              <a:solidFill>
                <a:prstClr val="black"/>
              </a:solidFill>
            </a:endParaRPr>
          </a:p>
          <a:p>
            <a:r>
              <a:rPr lang="en-US" dirty="0">
                <a:solidFill>
                  <a:prstClr val="black"/>
                </a:solidFill>
              </a:rPr>
              <a:t>Easily export the list of subscribers to build a consolidated report of affected subscribers reflecting the impact of the incident or </a:t>
            </a:r>
            <a:r>
              <a:rPr lang="en-US" dirty="0" smtClean="0">
                <a:solidFill>
                  <a:prstClr val="black"/>
                </a:solidFill>
              </a:rPr>
              <a:t>change</a:t>
            </a:r>
          </a:p>
          <a:p>
            <a:endParaRPr lang="en-US" dirty="0">
              <a:solidFill>
                <a:prstClr val="black"/>
              </a:solidFill>
            </a:endParaRPr>
          </a:p>
          <a:p>
            <a:r>
              <a:rPr lang="en-US" dirty="0" smtClean="0">
                <a:solidFill>
                  <a:prstClr val="black"/>
                </a:solidFill>
              </a:rPr>
              <a:t>For group subscriptions, the email address of the group (not the members of the group) is exported</a:t>
            </a:r>
          </a:p>
          <a:p>
            <a:endParaRPr lang="en-US" dirty="0">
              <a:solidFill>
                <a:prstClr val="black"/>
              </a:solidFill>
            </a:endParaRPr>
          </a:p>
          <a:p>
            <a:r>
              <a:rPr lang="en-US" dirty="0" smtClean="0">
                <a:solidFill>
                  <a:prstClr val="black"/>
                </a:solidFill>
              </a:rPr>
              <a:t>Use an email client to send a message to the subscribers</a:t>
            </a: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pPr>
              <a:lnSpc>
                <a:spcPct val="90000"/>
              </a:lnSpc>
            </a:pPr>
            <a:endParaRPr lang="en-US" dirty="0"/>
          </a:p>
          <a:p>
            <a:pPr marL="285744" indent="-285744">
              <a:lnSpc>
                <a:spcPct val="90000"/>
              </a:lnSpc>
              <a:buFont typeface="Arial" panose="020B0604020202020204" pitchFamily="34" charset="0"/>
              <a:buChar char="•"/>
            </a:pPr>
            <a:endParaRPr lang="en-US" dirty="0"/>
          </a:p>
          <a:p>
            <a:pPr marL="285744" indent="-285744">
              <a:lnSpc>
                <a:spcPct val="90000"/>
              </a:lnSpc>
              <a:buFont typeface="Arial" panose="020B0604020202020204" pitchFamily="34" charset="0"/>
              <a:buChar char="•"/>
            </a:pPr>
            <a:endParaRPr lang="en-US" dirty="0"/>
          </a:p>
          <a:p>
            <a:pPr marL="285744" indent="-285744">
              <a:lnSpc>
                <a:spcPct val="90000"/>
              </a:lnSpc>
              <a:buFont typeface="Arial" panose="020B0604020202020204" pitchFamily="34" charset="0"/>
              <a:buChar char="•"/>
            </a:pPr>
            <a:endParaRPr lang="en-US" dirty="0"/>
          </a:p>
        </p:txBody>
      </p:sp>
      <p:pic>
        <p:nvPicPr>
          <p:cNvPr id="9" name="Picture 8"/>
          <p:cNvPicPr>
            <a:picLocks noChangeAspect="1"/>
          </p:cNvPicPr>
          <p:nvPr/>
        </p:nvPicPr>
        <p:blipFill>
          <a:blip r:embed="rId4"/>
          <a:stretch>
            <a:fillRect/>
          </a:stretch>
        </p:blipFill>
        <p:spPr>
          <a:xfrm>
            <a:off x="4724400" y="2787535"/>
            <a:ext cx="7463001" cy="3471862"/>
          </a:xfrm>
          <a:prstGeom prst="rect">
            <a:avLst/>
          </a:prstGeom>
        </p:spPr>
      </p:pic>
      <p:sp>
        <p:nvSpPr>
          <p:cNvPr id="4" name="Rectangle 3"/>
          <p:cNvSpPr/>
          <p:nvPr/>
        </p:nvSpPr>
        <p:spPr>
          <a:xfrm>
            <a:off x="4724400" y="2787535"/>
            <a:ext cx="630025" cy="18190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823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277622" y="4201631"/>
            <a:ext cx="4062515" cy="2656368"/>
          </a:xfrm>
          <a:prstGeom prst="rect">
            <a:avLst/>
          </a:prstGeom>
        </p:spPr>
      </p:pic>
      <p:sp>
        <p:nvSpPr>
          <p:cNvPr id="3" name="Title 2"/>
          <p:cNvSpPr>
            <a:spLocks noGrp="1"/>
          </p:cNvSpPr>
          <p:nvPr>
            <p:ph type="title"/>
          </p:nvPr>
        </p:nvSpPr>
        <p:spPr/>
        <p:txBody>
          <a:bodyPr/>
          <a:lstStyle/>
          <a:p>
            <a:r>
              <a:rPr lang="en-US" dirty="0" smtClean="0"/>
              <a:t>Service Asset and Configuration Management</a:t>
            </a:r>
            <a:endParaRPr lang="en-US" dirty="0"/>
          </a:p>
        </p:txBody>
      </p:sp>
      <p:sp>
        <p:nvSpPr>
          <p:cNvPr id="2" name="Subtitle 1"/>
          <p:cNvSpPr>
            <a:spLocks noGrp="1"/>
          </p:cNvSpPr>
          <p:nvPr>
            <p:ph type="body" sz="quarter" idx="13"/>
          </p:nvPr>
        </p:nvSpPr>
        <p:spPr>
          <a:xfrm>
            <a:off x="942214" y="885056"/>
            <a:ext cx="10307574" cy="418375"/>
          </a:xfrm>
        </p:spPr>
        <p:txBody>
          <a:bodyPr/>
          <a:lstStyle/>
          <a:p>
            <a:r>
              <a:rPr lang="en-US" sz="2400" dirty="0" smtClean="0"/>
              <a:t>Optimize asset utilization</a:t>
            </a:r>
            <a:r>
              <a:rPr lang="en-US" sz="2400" dirty="0"/>
              <a:t> </a:t>
            </a:r>
            <a:r>
              <a:rPr lang="en-US" sz="2400" dirty="0" smtClean="0"/>
              <a:t>and contract value. Reconcile finance and IT views.</a:t>
            </a:r>
          </a:p>
        </p:txBody>
      </p:sp>
      <p:sp>
        <p:nvSpPr>
          <p:cNvPr id="4" name="Content Placeholder 3"/>
          <p:cNvSpPr>
            <a:spLocks noGrp="1"/>
          </p:cNvSpPr>
          <p:nvPr>
            <p:ph sz="quarter" idx="4294967295"/>
          </p:nvPr>
        </p:nvSpPr>
        <p:spPr>
          <a:xfrm>
            <a:off x="609505" y="1387080"/>
            <a:ext cx="5991847" cy="5099592"/>
          </a:xfrm>
        </p:spPr>
        <p:txBody>
          <a:bodyPr>
            <a:normAutofit fontScale="70000" lnSpcReduction="20000"/>
          </a:bodyPr>
          <a:lstStyle/>
          <a:p>
            <a:pPr>
              <a:lnSpc>
                <a:spcPct val="110000"/>
              </a:lnSpc>
            </a:pPr>
            <a:r>
              <a:rPr lang="en-US" sz="2300" dirty="0"/>
              <a:t>Asset Tracking</a:t>
            </a:r>
          </a:p>
          <a:p>
            <a:pPr lvl="1">
              <a:buSzPct val="100000"/>
            </a:pPr>
            <a:r>
              <a:rPr lang="en-US" dirty="0" smtClean="0"/>
              <a:t>Asset Portfolio dashboard</a:t>
            </a:r>
          </a:p>
          <a:p>
            <a:pPr lvl="1">
              <a:buSzPct val="100000"/>
            </a:pPr>
            <a:r>
              <a:rPr lang="en-US" dirty="0" smtClean="0"/>
              <a:t>Asset </a:t>
            </a:r>
            <a:r>
              <a:rPr lang="en-US" dirty="0"/>
              <a:t>modeling, asset types and sub-types, aligned with UNSPSC</a:t>
            </a:r>
          </a:p>
          <a:p>
            <a:pPr lvl="1">
              <a:buSzPct val="100000"/>
            </a:pPr>
            <a:r>
              <a:rPr lang="en-US" dirty="0"/>
              <a:t>Manage </a:t>
            </a:r>
            <a:r>
              <a:rPr lang="en-US" dirty="0" smtClean="0"/>
              <a:t>types </a:t>
            </a:r>
            <a:r>
              <a:rPr lang="en-US" dirty="0"/>
              <a:t>of assets: </a:t>
            </a:r>
            <a:r>
              <a:rPr lang="en-US" dirty="0" smtClean="0"/>
              <a:t>Device, License</a:t>
            </a:r>
            <a:r>
              <a:rPr lang="en-US" dirty="0"/>
              <a:t>, Infrastructure &amp; </a:t>
            </a:r>
            <a:r>
              <a:rPr lang="en-US" dirty="0" smtClean="0"/>
              <a:t>Peripheral</a:t>
            </a:r>
          </a:p>
          <a:p>
            <a:pPr lvl="1">
              <a:lnSpc>
                <a:spcPct val="100000"/>
              </a:lnSpc>
              <a:buSzPct val="100000"/>
            </a:pPr>
            <a:r>
              <a:rPr lang="en-US" dirty="0"/>
              <a:t>Understand where they are, who is using them and their status</a:t>
            </a:r>
          </a:p>
          <a:p>
            <a:pPr lvl="1">
              <a:buSzPct val="100000"/>
            </a:pPr>
            <a:r>
              <a:rPr lang="en-US" dirty="0" smtClean="0"/>
              <a:t>Manage </a:t>
            </a:r>
            <a:r>
              <a:rPr lang="en-US" dirty="0"/>
              <a:t>lifecycle and contractual </a:t>
            </a:r>
            <a:r>
              <a:rPr lang="en-US" dirty="0" smtClean="0"/>
              <a:t>information</a:t>
            </a:r>
          </a:p>
          <a:p>
            <a:pPr lvl="1">
              <a:buSzPct val="100000"/>
            </a:pPr>
            <a:r>
              <a:rPr lang="en-US" dirty="0"/>
              <a:t>Financial asset information; Purchase price, resale, taxes, fixed asset </a:t>
            </a:r>
            <a:r>
              <a:rPr lang="en-US" dirty="0" smtClean="0"/>
              <a:t>reconciliation</a:t>
            </a:r>
            <a:endParaRPr lang="en-US" dirty="0"/>
          </a:p>
          <a:p>
            <a:pPr>
              <a:lnSpc>
                <a:spcPct val="100000"/>
              </a:lnSpc>
            </a:pPr>
            <a:r>
              <a:rPr lang="en-US" sz="2300" dirty="0"/>
              <a:t>Enhanced Configuration Management</a:t>
            </a:r>
          </a:p>
          <a:p>
            <a:pPr lvl="1">
              <a:lnSpc>
                <a:spcPct val="100000"/>
              </a:lnSpc>
              <a:buSzPct val="100000"/>
            </a:pPr>
            <a:r>
              <a:rPr lang="en-US" dirty="0"/>
              <a:t>Integration with UCMDB/UD over the On-Premise Bridge</a:t>
            </a:r>
          </a:p>
          <a:p>
            <a:pPr lvl="1">
              <a:lnSpc>
                <a:spcPct val="100000"/>
              </a:lnSpc>
              <a:buSzPct val="100000"/>
            </a:pPr>
            <a:r>
              <a:rPr lang="en-US" dirty="0" smtClean="0"/>
              <a:t>Manage </a:t>
            </a:r>
            <a:r>
              <a:rPr lang="en-US" dirty="0"/>
              <a:t>complex attributes (e.g. CPUs)</a:t>
            </a:r>
          </a:p>
          <a:p>
            <a:pPr lvl="1">
              <a:lnSpc>
                <a:spcPct val="100000"/>
              </a:lnSpc>
              <a:buSzPct val="100000"/>
            </a:pPr>
            <a:r>
              <a:rPr lang="en-US" dirty="0"/>
              <a:t>Drill down into UCMDB browser</a:t>
            </a:r>
          </a:p>
          <a:p>
            <a:r>
              <a:rPr lang="en-US" sz="2300" dirty="0"/>
              <a:t>Asset reconciliation and normalization</a:t>
            </a:r>
          </a:p>
          <a:p>
            <a:pPr lvl="1">
              <a:lnSpc>
                <a:spcPct val="110000"/>
              </a:lnSpc>
              <a:buSzPct val="100000"/>
            </a:pPr>
            <a:r>
              <a:rPr lang="en-US" dirty="0"/>
              <a:t>Improve your asset portfolio with data enrichment rules</a:t>
            </a:r>
          </a:p>
          <a:p>
            <a:pPr marL="182875" lvl="1">
              <a:spcBef>
                <a:spcPts val="1200"/>
              </a:spcBef>
            </a:pPr>
            <a:r>
              <a:rPr lang="en-US" sz="2300" dirty="0"/>
              <a:t>Immersive IT Asset Management</a:t>
            </a:r>
          </a:p>
          <a:p>
            <a:pPr lvl="1">
              <a:buSzPct val="100000"/>
            </a:pPr>
            <a:r>
              <a:rPr lang="en-US" dirty="0"/>
              <a:t>Widget displaying related contracts on asset and service</a:t>
            </a:r>
          </a:p>
        </p:txBody>
      </p:sp>
      <p:sp>
        <p:nvSpPr>
          <p:cNvPr id="10" name="Slide Number Placeholder 9"/>
          <p:cNvSpPr>
            <a:spLocks noGrp="1"/>
          </p:cNvSpPr>
          <p:nvPr>
            <p:ph type="sldNum" sz="quarter" idx="4"/>
          </p:nvPr>
        </p:nvSpPr>
        <p:spPr/>
        <p:txBody>
          <a:bodyPr/>
          <a:lstStyle/>
          <a:p>
            <a:fld id="{0FB999A9-77CE-4AD1-9911-24A29F08BC34}" type="slidenum">
              <a:rPr lang="en-US" smtClean="0"/>
              <a:pPr/>
              <a:t>4</a:t>
            </a:fld>
            <a:endParaRPr lang="en-US" dirty="0"/>
          </a:p>
        </p:txBody>
      </p:sp>
      <p:pic>
        <p:nvPicPr>
          <p:cNvPr id="12" name="Picture 11"/>
          <p:cNvPicPr>
            <a:picLocks noChangeAspect="1"/>
          </p:cNvPicPr>
          <p:nvPr/>
        </p:nvPicPr>
        <p:blipFill>
          <a:blip r:embed="rId4"/>
          <a:stretch>
            <a:fillRect/>
          </a:stretch>
        </p:blipFill>
        <p:spPr>
          <a:xfrm>
            <a:off x="6946685" y="1498208"/>
            <a:ext cx="4994793" cy="1775462"/>
          </a:xfrm>
          <a:prstGeom prst="rect">
            <a:avLst/>
          </a:prstGeom>
        </p:spPr>
      </p:pic>
      <p:pic>
        <p:nvPicPr>
          <p:cNvPr id="13" name="Picture 12"/>
          <p:cNvPicPr>
            <a:picLocks noChangeAspect="1"/>
          </p:cNvPicPr>
          <p:nvPr/>
        </p:nvPicPr>
        <p:blipFill>
          <a:blip r:embed="rId5"/>
          <a:stretch>
            <a:fillRect/>
          </a:stretch>
        </p:blipFill>
        <p:spPr>
          <a:xfrm>
            <a:off x="8505171" y="3265703"/>
            <a:ext cx="3436307" cy="1646388"/>
          </a:xfrm>
          <a:prstGeom prst="rect">
            <a:avLst/>
          </a:prstGeom>
        </p:spPr>
      </p:pic>
    </p:spTree>
    <p:extLst>
      <p:ext uri="{BB962C8B-B14F-4D97-AF65-F5344CB8AC3E}">
        <p14:creationId xmlns:p14="http://schemas.microsoft.com/office/powerpoint/2010/main" val="204931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Create a group subscription</a:t>
            </a:r>
            <a:endParaRPr lang="en-US" dirty="0"/>
          </a:p>
        </p:txBody>
      </p:sp>
      <p:sp>
        <p:nvSpPr>
          <p:cNvPr id="10" name="Content Placeholder 9"/>
          <p:cNvSpPr>
            <a:spLocks noGrp="1"/>
          </p:cNvSpPr>
          <p:nvPr>
            <p:ph sz="half" idx="1"/>
          </p:nvPr>
        </p:nvSpPr>
        <p:spPr/>
        <p:txBody>
          <a:bodyPr/>
          <a:lstStyle/>
          <a:p>
            <a:r>
              <a:rPr lang="en-US" dirty="0"/>
              <a:t>Actual Service &gt; Subscribers tab &gt; Group Subscribers &gt; Add a </a:t>
            </a:r>
            <a:r>
              <a:rPr lang="en-US" dirty="0" smtClean="0"/>
              <a:t>Subscriber</a:t>
            </a:r>
          </a:p>
          <a:p>
            <a:endParaRPr lang="en-US" dirty="0" smtClean="0"/>
          </a:p>
          <a:p>
            <a:r>
              <a:rPr lang="en-US" dirty="0"/>
              <a:t>Main menu &gt; SACM &gt; Subscriptions, *</a:t>
            </a:r>
            <a:r>
              <a:rPr lang="en-US" dirty="0" smtClean="0"/>
              <a:t>New button</a:t>
            </a:r>
            <a:endParaRPr lang="en-US" dirty="0"/>
          </a:p>
          <a:p>
            <a:endParaRPr lang="en-US" dirty="0"/>
          </a:p>
          <a:p>
            <a:endParaRPr lang="en-US" dirty="0"/>
          </a:p>
        </p:txBody>
      </p:sp>
      <p:pic>
        <p:nvPicPr>
          <p:cNvPr id="13" name="Content Placeholder 12"/>
          <p:cNvPicPr>
            <a:picLocks noGrp="1" noChangeAspect="1"/>
          </p:cNvPicPr>
          <p:nvPr>
            <p:ph sz="half" idx="2"/>
          </p:nvPr>
        </p:nvPicPr>
        <p:blipFill>
          <a:blip r:embed="rId2"/>
          <a:stretch>
            <a:fillRect/>
          </a:stretch>
        </p:blipFill>
        <p:spPr>
          <a:xfrm>
            <a:off x="6309414" y="1540933"/>
            <a:ext cx="5303837" cy="3807456"/>
          </a:xfrm>
          <a:prstGeom prst="rect">
            <a:avLst/>
          </a:prstGeom>
        </p:spPr>
      </p:pic>
      <p:sp>
        <p:nvSpPr>
          <p:cNvPr id="5" name="Slide Number Placeholder 4"/>
          <p:cNvSpPr>
            <a:spLocks noGrp="1"/>
          </p:cNvSpPr>
          <p:nvPr>
            <p:ph type="sldNum" sz="quarter" idx="12"/>
          </p:nvPr>
        </p:nvSpPr>
        <p:spPr/>
        <p:txBody>
          <a:bodyPr/>
          <a:lstStyle/>
          <a:p>
            <a:fld id="{686CB917-92DB-480B-8AE3-0A3B4DD59C12}" type="slidenum">
              <a:rPr lang="en-US" smtClean="0"/>
              <a:pPr/>
              <a:t>40</a:t>
            </a:fld>
            <a:endParaRPr lang="en-US" dirty="0"/>
          </a:p>
        </p:txBody>
      </p:sp>
    </p:spTree>
    <p:extLst>
      <p:ext uri="{BB962C8B-B14F-4D97-AF65-F5344CB8AC3E}">
        <p14:creationId xmlns:p14="http://schemas.microsoft.com/office/powerpoint/2010/main" val="307570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Services and Assets</a:t>
            </a:r>
            <a:endParaRPr lang="en-US" dirty="0"/>
          </a:p>
        </p:txBody>
      </p:sp>
      <p:pic>
        <p:nvPicPr>
          <p:cNvPr id="7" name="Content Placeholder 6"/>
          <p:cNvPicPr>
            <a:picLocks noGrp="1" noChangeAspect="1"/>
          </p:cNvPicPr>
          <p:nvPr>
            <p:ph sz="half" idx="1"/>
          </p:nvPr>
        </p:nvPicPr>
        <p:blipFill>
          <a:blip r:embed="rId2"/>
          <a:stretch>
            <a:fillRect/>
          </a:stretch>
        </p:blipFill>
        <p:spPr>
          <a:xfrm>
            <a:off x="609441" y="1524000"/>
            <a:ext cx="2524629" cy="45720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3673590" y="1597748"/>
            <a:ext cx="6337411" cy="4498252"/>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solidFill>
                  <a:srgbClr val="617D78"/>
                </a:solidFill>
              </a:rPr>
              <a:pPr/>
              <a:t>41</a:t>
            </a:fld>
            <a:endParaRPr lang="en-US">
              <a:solidFill>
                <a:srgbClr val="617D78"/>
              </a:solidFill>
            </a:endParaRPr>
          </a:p>
        </p:txBody>
      </p:sp>
      <p:sp>
        <p:nvSpPr>
          <p:cNvPr id="8" name="Rectangle 7"/>
          <p:cNvSpPr/>
          <p:nvPr/>
        </p:nvSpPr>
        <p:spPr>
          <a:xfrm>
            <a:off x="999241" y="2705493"/>
            <a:ext cx="1112363" cy="3205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41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 and Vendor Management</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42</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092899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91281"/>
            <a:ext cx="10311765" cy="657844"/>
          </a:xfrm>
        </p:spPr>
        <p:txBody>
          <a:bodyPr/>
          <a:lstStyle/>
          <a:p>
            <a:r>
              <a:rPr lang="en-US" dirty="0" smtClean="0"/>
              <a:t>Contract and Vendor Management</a:t>
            </a:r>
            <a:endParaRPr lang="en-US" dirty="0"/>
          </a:p>
        </p:txBody>
      </p:sp>
      <p:sp>
        <p:nvSpPr>
          <p:cNvPr id="7" name="Text Placeholder 6"/>
          <p:cNvSpPr>
            <a:spLocks noGrp="1"/>
          </p:cNvSpPr>
          <p:nvPr>
            <p:ph type="body" sz="quarter" idx="13"/>
          </p:nvPr>
        </p:nvSpPr>
        <p:spPr>
          <a:xfrm>
            <a:off x="950976" y="849125"/>
            <a:ext cx="10311765" cy="418375"/>
          </a:xfrm>
        </p:spPr>
        <p:txBody>
          <a:bodyPr/>
          <a:lstStyle/>
          <a:p>
            <a:endParaRPr lang="en-US" dirty="0"/>
          </a:p>
          <a:p>
            <a:endParaRPr lang="en-US" dirty="0"/>
          </a:p>
        </p:txBody>
      </p:sp>
      <p:sp>
        <p:nvSpPr>
          <p:cNvPr id="6" name="Slide Number Placeholder 5"/>
          <p:cNvSpPr>
            <a:spLocks noGrp="1"/>
          </p:cNvSpPr>
          <p:nvPr>
            <p:ph type="sldNum" sz="quarter" idx="4"/>
          </p:nvPr>
        </p:nvSpPr>
        <p:spPr>
          <a:prstGeom prst="rect">
            <a:avLst/>
          </a:prstGeom>
        </p:spPr>
        <p:txBody>
          <a:bodyPr/>
          <a:lstStyle/>
          <a:p>
            <a:fld id="{B016F8AB-BCEA-4347-8BA6-BE776009BC89}" type="slidenum">
              <a:rPr lang="en-US" smtClean="0"/>
              <a:t>43</a:t>
            </a:fld>
            <a:endParaRPr lang="en-US"/>
          </a:p>
        </p:txBody>
      </p:sp>
      <p:sp>
        <p:nvSpPr>
          <p:cNvPr id="8" name="Content Placeholder 7"/>
          <p:cNvSpPr>
            <a:spLocks noGrp="1"/>
          </p:cNvSpPr>
          <p:nvPr>
            <p:ph idx="1"/>
          </p:nvPr>
        </p:nvSpPr>
        <p:spPr>
          <a:xfrm>
            <a:off x="548641" y="2034932"/>
            <a:ext cx="4787448" cy="4452138"/>
          </a:xfrm>
        </p:spPr>
        <p:txBody>
          <a:bodyPr>
            <a:normAutofit fontScale="85000" lnSpcReduction="10000"/>
          </a:bodyPr>
          <a:lstStyle/>
          <a:p>
            <a:pPr lvl="1"/>
            <a:r>
              <a:rPr lang="en-US" sz="1800" dirty="0"/>
              <a:t>Track your vendors, their brands, your vendors’ contacts and the contracts you have with them</a:t>
            </a:r>
          </a:p>
          <a:p>
            <a:pPr lvl="1"/>
            <a:r>
              <a:rPr lang="en-US" sz="1800" dirty="0"/>
              <a:t>Manage the vendor relationship by understanding which ones are subject to caution</a:t>
            </a:r>
          </a:p>
          <a:p>
            <a:pPr lvl="1"/>
            <a:r>
              <a:rPr lang="en-US" sz="1800" dirty="0"/>
              <a:t>Manage your contracts through their lifecycle, from creation through signature to expiration</a:t>
            </a:r>
          </a:p>
          <a:p>
            <a:pPr lvl="1"/>
            <a:r>
              <a:rPr lang="en-US" sz="1800" dirty="0"/>
              <a:t>Understand asset, service or person covered by a contract</a:t>
            </a:r>
          </a:p>
          <a:p>
            <a:pPr lvl="1"/>
            <a:r>
              <a:rPr lang="en-US" sz="1800" dirty="0"/>
              <a:t>Notification of contract expiration: Know when to return leased assets or renew important contracts timely</a:t>
            </a:r>
          </a:p>
          <a:p>
            <a:pPr lvl="1"/>
            <a:r>
              <a:rPr lang="en-US" sz="1800" dirty="0"/>
              <a:t>Dynamically see relevant contract information on an incident, request, asset or service</a:t>
            </a:r>
          </a:p>
          <a:p>
            <a:pPr lvl="1"/>
            <a:r>
              <a:rPr lang="en-US" sz="1800" dirty="0"/>
              <a:t>View related contracts and end of terms on a tree-view to understand contracts’ dependencies</a:t>
            </a:r>
          </a:p>
          <a:p>
            <a:pPr lvl="1"/>
            <a:endParaRPr lang="en-US" sz="1867" dirty="0"/>
          </a:p>
          <a:p>
            <a:endParaRPr lang="en-US" sz="2133"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8124" y="1050913"/>
            <a:ext cx="3782131" cy="3004560"/>
          </a:xfrm>
          <a:prstGeom prst="rect">
            <a:avLst/>
          </a:prstGeom>
          <a:ln>
            <a:solidFill>
              <a:schemeClr val="tx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11994" y="2573935"/>
            <a:ext cx="4052255" cy="2658960"/>
          </a:xfrm>
          <a:prstGeom prst="rect">
            <a:avLst/>
          </a:prstGeom>
          <a:ln>
            <a:solidFill>
              <a:schemeClr val="tx1"/>
            </a:solidFill>
          </a:ln>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53140" y="4261001"/>
            <a:ext cx="3548531" cy="1705051"/>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19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Asset Management: </a:t>
            </a:r>
            <a:r>
              <a:rPr lang="en-US" dirty="0" smtClean="0"/>
              <a:t>Contract Management</a:t>
            </a:r>
            <a:endParaRPr lang="en-US" dirty="0"/>
          </a:p>
        </p:txBody>
      </p:sp>
      <p:sp>
        <p:nvSpPr>
          <p:cNvPr id="6" name="Content Placeholder 5"/>
          <p:cNvSpPr>
            <a:spLocks noGrp="1"/>
          </p:cNvSpPr>
          <p:nvPr>
            <p:ph idx="1"/>
          </p:nvPr>
        </p:nvSpPr>
        <p:spPr>
          <a:xfrm>
            <a:off x="548640" y="1179489"/>
            <a:ext cx="3209168" cy="4452138"/>
          </a:xfrm>
        </p:spPr>
        <p:txBody>
          <a:bodyPr/>
          <a:lstStyle/>
          <a:p>
            <a:r>
              <a:rPr lang="en-US" dirty="0" smtClean="0"/>
              <a:t>Contract Landing Page</a:t>
            </a:r>
          </a:p>
          <a:p>
            <a:r>
              <a:rPr lang="en-US" dirty="0" smtClean="0"/>
              <a:t>Contract List/Grid</a:t>
            </a:r>
          </a:p>
          <a:p>
            <a:r>
              <a:rPr lang="en-US" dirty="0" smtClean="0"/>
              <a:t>Preview</a:t>
            </a:r>
            <a:endParaRPr lang="en-US" dirty="0"/>
          </a:p>
        </p:txBody>
      </p:sp>
      <p:pic>
        <p:nvPicPr>
          <p:cNvPr id="7" name="Picture 6"/>
          <p:cNvPicPr>
            <a:picLocks noChangeAspect="1"/>
          </p:cNvPicPr>
          <p:nvPr/>
        </p:nvPicPr>
        <p:blipFill rotWithShape="1">
          <a:blip r:embed="rId3"/>
          <a:srcRect r="6458"/>
          <a:stretch/>
        </p:blipFill>
        <p:spPr>
          <a:xfrm>
            <a:off x="3591156" y="2512649"/>
            <a:ext cx="8287600" cy="3804089"/>
          </a:xfrm>
          <a:prstGeom prst="rect">
            <a:avLst/>
          </a:prstGeom>
          <a:ln>
            <a:solidFill>
              <a:schemeClr val="bg1">
                <a:lumMod val="85000"/>
              </a:schemeClr>
            </a:solidFill>
          </a:ln>
        </p:spPr>
      </p:pic>
      <p:pic>
        <p:nvPicPr>
          <p:cNvPr id="3" name="Picture 2"/>
          <p:cNvPicPr>
            <a:picLocks noChangeAspect="1"/>
          </p:cNvPicPr>
          <p:nvPr/>
        </p:nvPicPr>
        <p:blipFill>
          <a:blip r:embed="rId4"/>
          <a:stretch>
            <a:fillRect/>
          </a:stretch>
        </p:blipFill>
        <p:spPr>
          <a:xfrm>
            <a:off x="946786" y="4414693"/>
            <a:ext cx="3619048" cy="2336708"/>
          </a:xfrm>
          <a:prstGeom prst="rect">
            <a:avLst/>
          </a:prstGeom>
        </p:spPr>
      </p:pic>
      <p:sp>
        <p:nvSpPr>
          <p:cNvPr id="9" name="Slide Number Placeholder 8"/>
          <p:cNvSpPr>
            <a:spLocks noGrp="1"/>
          </p:cNvSpPr>
          <p:nvPr>
            <p:ph type="sldNum" sz="quarter" idx="12"/>
          </p:nvPr>
        </p:nvSpPr>
        <p:spPr/>
        <p:txBody>
          <a:bodyPr/>
          <a:lstStyle/>
          <a:p>
            <a:fld id="{B016F8AB-BCEA-4347-8BA6-BE776009BC89}" type="slidenum">
              <a:rPr lang="en-US" smtClean="0"/>
              <a:pPr/>
              <a:t>44</a:t>
            </a:fld>
            <a:endParaRPr lang="en-US"/>
          </a:p>
        </p:txBody>
      </p:sp>
      <p:pic>
        <p:nvPicPr>
          <p:cNvPr id="5" name="Picture 4"/>
          <p:cNvPicPr>
            <a:picLocks noChangeAspect="1"/>
          </p:cNvPicPr>
          <p:nvPr/>
        </p:nvPicPr>
        <p:blipFill>
          <a:blip r:embed="rId5"/>
          <a:stretch>
            <a:fillRect/>
          </a:stretch>
        </p:blipFill>
        <p:spPr>
          <a:xfrm>
            <a:off x="10068992" y="159087"/>
            <a:ext cx="1328014" cy="2642407"/>
          </a:xfrm>
          <a:prstGeom prst="rect">
            <a:avLst/>
          </a:prstGeom>
        </p:spPr>
      </p:pic>
    </p:spTree>
    <p:extLst>
      <p:ext uri="{BB962C8B-B14F-4D97-AF65-F5344CB8AC3E}">
        <p14:creationId xmlns:p14="http://schemas.microsoft.com/office/powerpoint/2010/main" val="41845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Asset Management: Contract Management</a:t>
            </a:r>
            <a:endParaRPr lang="en-US" dirty="0"/>
          </a:p>
        </p:txBody>
      </p:sp>
      <p:sp>
        <p:nvSpPr>
          <p:cNvPr id="3" name="Subtitle 2"/>
          <p:cNvSpPr>
            <a:spLocks noGrp="1"/>
          </p:cNvSpPr>
          <p:nvPr>
            <p:ph type="body" sz="quarter" idx="13"/>
          </p:nvPr>
        </p:nvSpPr>
        <p:spPr>
          <a:xfrm>
            <a:off x="950977" y="936807"/>
            <a:ext cx="10307574" cy="418375"/>
          </a:xfrm>
        </p:spPr>
        <p:txBody>
          <a:bodyPr/>
          <a:lstStyle/>
          <a:p>
            <a:endParaRPr lang="en-US" dirty="0"/>
          </a:p>
        </p:txBody>
      </p:sp>
      <p:sp>
        <p:nvSpPr>
          <p:cNvPr id="6" name="Slide Number Placeholder 5"/>
          <p:cNvSpPr>
            <a:spLocks noGrp="1"/>
          </p:cNvSpPr>
          <p:nvPr>
            <p:ph type="sldNum" sz="quarter" idx="4"/>
          </p:nvPr>
        </p:nvSpPr>
        <p:spPr/>
        <p:txBody>
          <a:bodyPr/>
          <a:lstStyle/>
          <a:p>
            <a:fld id="{0FB999A9-77CE-4AD1-9911-24A29F08BC34}" type="slidenum">
              <a:rPr lang="en-US" smtClean="0"/>
              <a:pPr/>
              <a:t>45</a:t>
            </a:fld>
            <a:endParaRPr lang="en-US" dirty="0"/>
          </a:p>
        </p:txBody>
      </p:sp>
      <p:pic>
        <p:nvPicPr>
          <p:cNvPr id="4" name="Picture 3"/>
          <p:cNvPicPr>
            <a:picLocks noChangeAspect="1"/>
          </p:cNvPicPr>
          <p:nvPr/>
        </p:nvPicPr>
        <p:blipFill>
          <a:blip r:embed="rId3"/>
          <a:stretch>
            <a:fillRect/>
          </a:stretch>
        </p:blipFill>
        <p:spPr>
          <a:xfrm>
            <a:off x="820131" y="1862714"/>
            <a:ext cx="10938235" cy="3664412"/>
          </a:xfrm>
          <a:prstGeom prst="rect">
            <a:avLst/>
          </a:prstGeom>
        </p:spPr>
      </p:pic>
      <p:sp>
        <p:nvSpPr>
          <p:cNvPr id="5" name="Rectangle 4"/>
          <p:cNvSpPr/>
          <p:nvPr/>
        </p:nvSpPr>
        <p:spPr>
          <a:xfrm>
            <a:off x="9756742" y="3601039"/>
            <a:ext cx="2102178" cy="10275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78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Asset Management: </a:t>
            </a:r>
            <a:r>
              <a:rPr lang="en-US" dirty="0" smtClean="0"/>
              <a:t>Vendor Management</a:t>
            </a:r>
            <a:endParaRPr lang="en-US" dirty="0"/>
          </a:p>
        </p:txBody>
      </p:sp>
      <p:pic>
        <p:nvPicPr>
          <p:cNvPr id="7" name="Picture 6"/>
          <p:cNvPicPr>
            <a:picLocks noChangeAspect="1"/>
          </p:cNvPicPr>
          <p:nvPr/>
        </p:nvPicPr>
        <p:blipFill>
          <a:blip r:embed="rId3"/>
          <a:stretch>
            <a:fillRect/>
          </a:stretch>
        </p:blipFill>
        <p:spPr>
          <a:xfrm>
            <a:off x="10317626" y="190761"/>
            <a:ext cx="1857375" cy="3695700"/>
          </a:xfrm>
          <a:prstGeom prst="rect">
            <a:avLst/>
          </a:prstGeom>
        </p:spPr>
      </p:pic>
      <p:sp>
        <p:nvSpPr>
          <p:cNvPr id="8" name="Slide Number Placeholder 7"/>
          <p:cNvSpPr>
            <a:spLocks noGrp="1"/>
          </p:cNvSpPr>
          <p:nvPr>
            <p:ph type="sldNum" sz="quarter" idx="4"/>
          </p:nvPr>
        </p:nvSpPr>
        <p:spPr/>
        <p:txBody>
          <a:bodyPr/>
          <a:lstStyle/>
          <a:p>
            <a:fld id="{0FB999A9-77CE-4AD1-9911-24A29F08BC34}" type="slidenum">
              <a:rPr lang="en-US" smtClean="0"/>
              <a:pPr/>
              <a:t>46</a:t>
            </a:fld>
            <a:endParaRPr lang="en-US" dirty="0"/>
          </a:p>
        </p:txBody>
      </p:sp>
      <p:pic>
        <p:nvPicPr>
          <p:cNvPr id="9" name="Picture 8"/>
          <p:cNvPicPr>
            <a:picLocks noChangeAspect="1"/>
          </p:cNvPicPr>
          <p:nvPr/>
        </p:nvPicPr>
        <p:blipFill>
          <a:blip r:embed="rId4"/>
          <a:stretch>
            <a:fillRect/>
          </a:stretch>
        </p:blipFill>
        <p:spPr>
          <a:xfrm>
            <a:off x="137786" y="1932413"/>
            <a:ext cx="10167314" cy="3737434"/>
          </a:xfrm>
          <a:prstGeom prst="rect">
            <a:avLst/>
          </a:prstGeom>
        </p:spPr>
      </p:pic>
    </p:spTree>
    <p:extLst>
      <p:ext uri="{BB962C8B-B14F-4D97-AF65-F5344CB8AC3E}">
        <p14:creationId xmlns:p14="http://schemas.microsoft.com/office/powerpoint/2010/main" val="20914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Asset Management: Vendor Management</a:t>
            </a:r>
          </a:p>
        </p:txBody>
      </p:sp>
      <p:sp>
        <p:nvSpPr>
          <p:cNvPr id="7" name="Slide Number Placeholder 6"/>
          <p:cNvSpPr>
            <a:spLocks noGrp="1"/>
          </p:cNvSpPr>
          <p:nvPr>
            <p:ph type="sldNum" sz="quarter" idx="12"/>
          </p:nvPr>
        </p:nvSpPr>
        <p:spPr/>
        <p:txBody>
          <a:bodyPr/>
          <a:lstStyle/>
          <a:p>
            <a:fld id="{B016F8AB-BCEA-4347-8BA6-BE776009BC89}" type="slidenum">
              <a:rPr lang="en-US" smtClean="0"/>
              <a:t>47</a:t>
            </a:fld>
            <a:endParaRPr lang="en-US"/>
          </a:p>
        </p:txBody>
      </p:sp>
      <p:pic>
        <p:nvPicPr>
          <p:cNvPr id="3" name="Picture 2"/>
          <p:cNvPicPr>
            <a:picLocks noChangeAspect="1"/>
          </p:cNvPicPr>
          <p:nvPr/>
        </p:nvPicPr>
        <p:blipFill>
          <a:blip r:embed="rId3"/>
          <a:stretch>
            <a:fillRect/>
          </a:stretch>
        </p:blipFill>
        <p:spPr>
          <a:xfrm>
            <a:off x="441960" y="1154789"/>
            <a:ext cx="10304280" cy="4070827"/>
          </a:xfrm>
          <a:prstGeom prst="rect">
            <a:avLst/>
          </a:prstGeom>
        </p:spPr>
      </p:pic>
      <p:pic>
        <p:nvPicPr>
          <p:cNvPr id="4" name="Picture 3"/>
          <p:cNvPicPr>
            <a:picLocks noChangeAspect="1"/>
          </p:cNvPicPr>
          <p:nvPr/>
        </p:nvPicPr>
        <p:blipFill>
          <a:blip r:embed="rId4"/>
          <a:stretch>
            <a:fillRect/>
          </a:stretch>
        </p:blipFill>
        <p:spPr>
          <a:xfrm>
            <a:off x="5684133" y="3337458"/>
            <a:ext cx="5580768" cy="2682169"/>
          </a:xfrm>
          <a:prstGeom prst="rect">
            <a:avLst/>
          </a:prstGeom>
        </p:spPr>
      </p:pic>
      <p:cxnSp>
        <p:nvCxnSpPr>
          <p:cNvPr id="6" name="Straight Arrow Connector 5"/>
          <p:cNvCxnSpPr/>
          <p:nvPr/>
        </p:nvCxnSpPr>
        <p:spPr>
          <a:xfrm>
            <a:off x="1733726" y="3501005"/>
            <a:ext cx="3860375" cy="1177536"/>
          </a:xfrm>
          <a:prstGeom prst="straightConnector1">
            <a:avLst/>
          </a:prstGeom>
          <a:ln w="38100" cmpd="sng">
            <a:solidFill>
              <a:srgbClr val="C0000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882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48</a:t>
            </a:fld>
            <a:endParaRPr lang="en-US"/>
          </a:p>
        </p:txBody>
      </p:sp>
      <p:sp>
        <p:nvSpPr>
          <p:cNvPr id="7" name="Text Placeholder 6"/>
          <p:cNvSpPr>
            <a:spLocks noGrp="1"/>
          </p:cNvSpPr>
          <p:nvPr>
            <p:ph idx="1"/>
          </p:nvPr>
        </p:nvSpPr>
        <p:spPr>
          <a:xfrm>
            <a:off x="605790" y="1349758"/>
            <a:ext cx="7633237" cy="5235505"/>
          </a:xfrm>
        </p:spPr>
        <p:txBody>
          <a:bodyPr/>
          <a:lstStyle/>
          <a:p>
            <a:pPr marL="457189" indent="-457189">
              <a:buFont typeface="Arial" panose="020B0604020202020204" pitchFamily="34" charset="0"/>
              <a:buChar char="•"/>
            </a:pPr>
            <a:r>
              <a:rPr lang="en-US" dirty="0" smtClean="0"/>
              <a:t>SACM and ITAM Quick Flow Demo Card</a:t>
            </a:r>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735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 Agent Accessing SACM</a:t>
            </a:r>
            <a:endParaRPr lang="en-AU" dirty="0"/>
          </a:p>
        </p:txBody>
      </p:sp>
      <p:pic>
        <p:nvPicPr>
          <p:cNvPr id="4" name="Picture 3"/>
          <p:cNvPicPr>
            <a:picLocks noChangeAspect="1"/>
          </p:cNvPicPr>
          <p:nvPr/>
        </p:nvPicPr>
        <p:blipFill>
          <a:blip r:embed="rId3"/>
          <a:stretch>
            <a:fillRect/>
          </a:stretch>
        </p:blipFill>
        <p:spPr>
          <a:xfrm>
            <a:off x="1192619" y="1840290"/>
            <a:ext cx="9351925" cy="3605069"/>
          </a:xfrm>
          <a:prstGeom prst="rect">
            <a:avLst/>
          </a:prstGeom>
          <a:ln>
            <a:solidFill>
              <a:schemeClr val="accent1"/>
            </a:solidFill>
          </a:ln>
        </p:spPr>
      </p:pic>
      <p:sp>
        <p:nvSpPr>
          <p:cNvPr id="10" name="Slide Number Placeholder 9"/>
          <p:cNvSpPr>
            <a:spLocks noGrp="1"/>
          </p:cNvSpPr>
          <p:nvPr>
            <p:ph type="sldNum" sz="quarter" idx="12"/>
          </p:nvPr>
        </p:nvSpPr>
        <p:spPr/>
        <p:txBody>
          <a:bodyPr/>
          <a:lstStyle/>
          <a:p>
            <a:fld id="{B016F8AB-BCEA-4347-8BA6-BE776009BC89}" type="slidenum">
              <a:rPr lang="en-US" smtClean="0"/>
              <a:t>5</a:t>
            </a:fld>
            <a:endParaRPr lang="en-US"/>
          </a:p>
        </p:txBody>
      </p:sp>
      <p:sp>
        <p:nvSpPr>
          <p:cNvPr id="8" name="Subtitle 3"/>
          <p:cNvSpPr>
            <a:spLocks noGrp="1"/>
          </p:cNvSpPr>
          <p:nvPr>
            <p:ph type="body" sz="quarter" idx="13"/>
          </p:nvPr>
        </p:nvSpPr>
        <p:spPr>
          <a:xfrm>
            <a:off x="609442" y="934240"/>
            <a:ext cx="10969943" cy="381000"/>
          </a:xfrm>
        </p:spPr>
        <p:txBody>
          <a:bodyPr/>
          <a:lstStyle/>
          <a:p>
            <a:r>
              <a:rPr lang="en-US" dirty="0"/>
              <a:t>Mega Menu &gt; Build &gt; Service Asset &amp; Configuration</a:t>
            </a:r>
          </a:p>
        </p:txBody>
      </p:sp>
    </p:spTree>
    <p:extLst>
      <p:ext uri="{BB962C8B-B14F-4D97-AF65-F5344CB8AC3E}">
        <p14:creationId xmlns:p14="http://schemas.microsoft.com/office/powerpoint/2010/main" val="205866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Agent Accessing SACM</a:t>
            </a:r>
          </a:p>
        </p:txBody>
      </p:sp>
      <p:sp>
        <p:nvSpPr>
          <p:cNvPr id="3" name="Text Placeholder 2"/>
          <p:cNvSpPr>
            <a:spLocks noGrp="1"/>
          </p:cNvSpPr>
          <p:nvPr>
            <p:ph type="body" sz="quarter" idx="13"/>
          </p:nvPr>
        </p:nvSpPr>
        <p:spPr/>
        <p:txBody>
          <a:bodyPr/>
          <a:lstStyle/>
          <a:p>
            <a:r>
              <a:rPr lang="fr-FR" dirty="0" smtClean="0"/>
              <a:t>SACM Home page &amp; </a:t>
            </a:r>
            <a:r>
              <a:rPr lang="en-US" dirty="0" smtClean="0"/>
              <a:t>Submenus</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6</a:t>
            </a:fld>
            <a:endParaRPr lang="en-US"/>
          </a:p>
        </p:txBody>
      </p:sp>
      <p:pic>
        <p:nvPicPr>
          <p:cNvPr id="8" name="Picture 7"/>
          <p:cNvPicPr>
            <a:picLocks noChangeAspect="1"/>
          </p:cNvPicPr>
          <p:nvPr/>
        </p:nvPicPr>
        <p:blipFill>
          <a:blip r:embed="rId3"/>
          <a:stretch>
            <a:fillRect/>
          </a:stretch>
        </p:blipFill>
        <p:spPr>
          <a:xfrm>
            <a:off x="5936879" y="2043899"/>
            <a:ext cx="6146800" cy="4338320"/>
          </a:xfrm>
          <a:prstGeom prst="rect">
            <a:avLst/>
          </a:prstGeom>
          <a:ln>
            <a:solidFill>
              <a:schemeClr val="accent1"/>
            </a:solidFill>
          </a:ln>
        </p:spPr>
      </p:pic>
      <p:sp>
        <p:nvSpPr>
          <p:cNvPr id="9" name="Rectangular Callout 8"/>
          <p:cNvSpPr/>
          <p:nvPr/>
        </p:nvSpPr>
        <p:spPr bwMode="gray">
          <a:xfrm>
            <a:off x="3564215" y="5066373"/>
            <a:ext cx="1846093" cy="533719"/>
          </a:xfrm>
          <a:prstGeom prst="wedgeRectCallout">
            <a:avLst>
              <a:gd name="adj1" fmla="val 83664"/>
              <a:gd name="adj2" fmla="val -665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Widget by object type</a:t>
            </a:r>
          </a:p>
        </p:txBody>
      </p:sp>
      <p:sp>
        <p:nvSpPr>
          <p:cNvPr id="10" name="Rectangular Callout 9"/>
          <p:cNvSpPr/>
          <p:nvPr/>
        </p:nvSpPr>
        <p:spPr bwMode="gray">
          <a:xfrm>
            <a:off x="8603575" y="1030158"/>
            <a:ext cx="1846093" cy="533719"/>
          </a:xfrm>
          <a:prstGeom prst="wedgeRectCallout">
            <a:avLst>
              <a:gd name="adj1" fmla="val -46659"/>
              <a:gd name="adj2" fmla="val 16086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Global Search</a:t>
            </a:r>
          </a:p>
        </p:txBody>
      </p:sp>
      <p:sp>
        <p:nvSpPr>
          <p:cNvPr id="4" name="Content Placeholder 3"/>
          <p:cNvSpPr>
            <a:spLocks noGrp="1"/>
          </p:cNvSpPr>
          <p:nvPr>
            <p:ph idx="1"/>
          </p:nvPr>
        </p:nvSpPr>
        <p:spPr/>
        <p:txBody>
          <a:bodyPr/>
          <a:lstStyle/>
          <a:p>
            <a:endParaRPr lang="en-US"/>
          </a:p>
        </p:txBody>
      </p:sp>
      <p:pic>
        <p:nvPicPr>
          <p:cNvPr id="11" name="Picture 10"/>
          <p:cNvPicPr>
            <a:picLocks noChangeAspect="1"/>
          </p:cNvPicPr>
          <p:nvPr/>
        </p:nvPicPr>
        <p:blipFill>
          <a:blip r:embed="rId4"/>
          <a:stretch>
            <a:fillRect/>
          </a:stretch>
        </p:blipFill>
        <p:spPr>
          <a:xfrm>
            <a:off x="609442" y="1524002"/>
            <a:ext cx="3495675" cy="3476625"/>
          </a:xfrm>
          <a:prstGeom prst="rect">
            <a:avLst/>
          </a:prstGeom>
        </p:spPr>
      </p:pic>
    </p:spTree>
    <p:extLst>
      <p:ext uri="{BB962C8B-B14F-4D97-AF65-F5344CB8AC3E}">
        <p14:creationId xmlns:p14="http://schemas.microsoft.com/office/powerpoint/2010/main" val="171296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 Models</a:t>
            </a:r>
            <a:endParaRPr lang="en-US" dirty="0"/>
          </a:p>
        </p:txBody>
      </p:sp>
      <p:sp>
        <p:nvSpPr>
          <p:cNvPr id="4" name="Subtitle 3"/>
          <p:cNvSpPr>
            <a:spLocks noGrp="1"/>
          </p:cNvSpPr>
          <p:nvPr>
            <p:ph type="body" sz="quarter" idx="13"/>
          </p:nvPr>
        </p:nvSpPr>
        <p:spPr/>
        <p:txBody>
          <a:bodyPr/>
          <a:lstStyle/>
          <a:p>
            <a:r>
              <a:rPr lang="en-US" dirty="0" smtClean="0"/>
              <a:t>SACM </a:t>
            </a:r>
            <a:r>
              <a:rPr lang="en-US" dirty="0" smtClean="0">
                <a:sym typeface="Wingdings" panose="05000000000000000000" pitchFamily="2" charset="2"/>
              </a:rPr>
              <a:t> Asset Models</a:t>
            </a:r>
            <a:endParaRPr lang="en-US" dirty="0"/>
          </a:p>
        </p:txBody>
      </p:sp>
      <p:sp>
        <p:nvSpPr>
          <p:cNvPr id="7" name="Content Placeholder 6"/>
          <p:cNvSpPr>
            <a:spLocks noGrp="1"/>
          </p:cNvSpPr>
          <p:nvPr>
            <p:ph idx="1"/>
          </p:nvPr>
        </p:nvSpPr>
        <p:spPr>
          <a:xfrm>
            <a:off x="609600" y="1524002"/>
            <a:ext cx="3080952" cy="4571999"/>
          </a:xfrm>
        </p:spPr>
        <p:txBody>
          <a:bodyPr/>
          <a:lstStyle/>
          <a:p>
            <a:r>
              <a:rPr lang="en-US" dirty="0" smtClean="0"/>
              <a:t>Multi-level </a:t>
            </a:r>
            <a:r>
              <a:rPr lang="en-US" dirty="0"/>
              <a:t>classification </a:t>
            </a:r>
            <a:r>
              <a:rPr lang="en-US" dirty="0" smtClean="0"/>
              <a:t>applied to help manage assets</a:t>
            </a:r>
          </a:p>
          <a:p>
            <a:r>
              <a:rPr lang="en-US" dirty="0"/>
              <a:t>Similar </a:t>
            </a:r>
            <a:r>
              <a:rPr lang="en-US" dirty="0" smtClean="0"/>
              <a:t>models have </a:t>
            </a:r>
            <a:r>
              <a:rPr lang="en-US" dirty="0"/>
              <a:t>similar </a:t>
            </a:r>
            <a:r>
              <a:rPr lang="en-US" dirty="0" smtClean="0"/>
              <a:t>information</a:t>
            </a:r>
            <a:endParaRPr lang="en-US" dirty="0"/>
          </a:p>
        </p:txBody>
      </p:sp>
      <p:pic>
        <p:nvPicPr>
          <p:cNvPr id="6" name="Picture 5"/>
          <p:cNvPicPr>
            <a:picLocks noChangeAspect="1"/>
          </p:cNvPicPr>
          <p:nvPr/>
        </p:nvPicPr>
        <p:blipFill>
          <a:blip r:embed="rId3"/>
          <a:stretch>
            <a:fillRect/>
          </a:stretch>
        </p:blipFill>
        <p:spPr>
          <a:xfrm>
            <a:off x="3899979" y="1374333"/>
            <a:ext cx="8044323" cy="4721668"/>
          </a:xfrm>
          <a:prstGeom prst="rect">
            <a:avLst/>
          </a:prstGeom>
          <a:ln>
            <a:solidFill>
              <a:schemeClr val="accent1"/>
            </a:solidFill>
          </a:ln>
        </p:spPr>
      </p:pic>
      <p:sp>
        <p:nvSpPr>
          <p:cNvPr id="5" name="Slide Number Placeholder 4"/>
          <p:cNvSpPr>
            <a:spLocks noGrp="1"/>
          </p:cNvSpPr>
          <p:nvPr>
            <p:ph type="sldNum" sz="quarter" idx="12"/>
          </p:nvPr>
        </p:nvSpPr>
        <p:spPr/>
        <p:txBody>
          <a:bodyPr/>
          <a:lstStyle/>
          <a:p>
            <a:fld id="{B016F8AB-BCEA-4347-8BA6-BE776009BC89}" type="slidenum">
              <a:rPr lang="en-US" smtClean="0"/>
              <a:t>7</a:t>
            </a:fld>
            <a:endParaRPr lang="en-US"/>
          </a:p>
        </p:txBody>
      </p:sp>
    </p:spTree>
    <p:extLst>
      <p:ext uri="{BB962C8B-B14F-4D97-AF65-F5344CB8AC3E}">
        <p14:creationId xmlns:p14="http://schemas.microsoft.com/office/powerpoint/2010/main" val="200019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 Models</a:t>
            </a:r>
            <a:endParaRPr lang="en-US" dirty="0"/>
          </a:p>
        </p:txBody>
      </p:sp>
      <p:sp>
        <p:nvSpPr>
          <p:cNvPr id="4" name="Subtitle 3"/>
          <p:cNvSpPr>
            <a:spLocks noGrp="1"/>
          </p:cNvSpPr>
          <p:nvPr>
            <p:ph type="body" sz="quarter" idx="13"/>
          </p:nvPr>
        </p:nvSpPr>
        <p:spPr/>
        <p:txBody>
          <a:bodyPr/>
          <a:lstStyle/>
          <a:p>
            <a:r>
              <a:rPr lang="en-US" dirty="0" smtClean="0"/>
              <a:t>SACM </a:t>
            </a:r>
            <a:r>
              <a:rPr lang="en-US" dirty="0" smtClean="0">
                <a:sym typeface="Wingdings" panose="05000000000000000000" pitchFamily="2" charset="2"/>
              </a:rPr>
              <a:t> Asset Models</a:t>
            </a:r>
            <a:endParaRPr lang="en-US" dirty="0"/>
          </a:p>
        </p:txBody>
      </p:sp>
      <p:sp>
        <p:nvSpPr>
          <p:cNvPr id="7" name="Content Placeholder 6"/>
          <p:cNvSpPr>
            <a:spLocks noGrp="1"/>
          </p:cNvSpPr>
          <p:nvPr>
            <p:ph idx="1"/>
          </p:nvPr>
        </p:nvSpPr>
        <p:spPr/>
        <p:txBody>
          <a:bodyPr/>
          <a:lstStyle/>
          <a:p>
            <a:r>
              <a:rPr lang="en-US" dirty="0" smtClean="0"/>
              <a:t>Model type</a:t>
            </a:r>
          </a:p>
          <a:p>
            <a:r>
              <a:rPr lang="en-US" dirty="0" smtClean="0"/>
              <a:t>Subtype</a:t>
            </a:r>
          </a:p>
          <a:p>
            <a:r>
              <a:rPr lang="en-US" dirty="0" smtClean="0"/>
              <a:t>UNSPSC code</a:t>
            </a:r>
          </a:p>
          <a:p>
            <a:r>
              <a:rPr lang="en-US" dirty="0" smtClean="0"/>
              <a:t>Brand</a:t>
            </a:r>
          </a:p>
          <a:p>
            <a:r>
              <a:rPr lang="en-US" dirty="0" smtClean="0"/>
              <a:t>Parent Model</a:t>
            </a:r>
          </a:p>
          <a:p>
            <a:r>
              <a:rPr lang="en-US" dirty="0" smtClean="0"/>
              <a:t>Price &amp; Currency</a:t>
            </a:r>
          </a:p>
          <a:p>
            <a:endParaRPr lang="en-US" dirty="0"/>
          </a:p>
          <a:p>
            <a:r>
              <a:rPr lang="en-US" dirty="0" smtClean="0"/>
              <a:t>Workflow</a:t>
            </a:r>
          </a:p>
          <a:p>
            <a:pPr lvl="1"/>
            <a:r>
              <a:rPr lang="en-US" dirty="0" smtClean="0"/>
              <a:t>Active or Inactive</a:t>
            </a:r>
          </a:p>
          <a:p>
            <a:endParaRPr lang="en-US" dirty="0" smtClean="0"/>
          </a:p>
          <a:p>
            <a:endParaRPr lang="en-US" dirty="0"/>
          </a:p>
        </p:txBody>
      </p:sp>
      <p:pic>
        <p:nvPicPr>
          <p:cNvPr id="8" name="Picture 7"/>
          <p:cNvPicPr>
            <a:picLocks noChangeAspect="1"/>
          </p:cNvPicPr>
          <p:nvPr/>
        </p:nvPicPr>
        <p:blipFill>
          <a:blip r:embed="rId3"/>
          <a:stretch>
            <a:fillRect/>
          </a:stretch>
        </p:blipFill>
        <p:spPr>
          <a:xfrm>
            <a:off x="3603687" y="1524002"/>
            <a:ext cx="8372397" cy="4084215"/>
          </a:xfrm>
          <a:prstGeom prst="rect">
            <a:avLst/>
          </a:prstGeom>
          <a:ln>
            <a:solidFill>
              <a:schemeClr val="bg1">
                <a:lumMod val="65000"/>
              </a:schemeClr>
            </a:solidFill>
          </a:ln>
        </p:spPr>
      </p:pic>
      <p:sp>
        <p:nvSpPr>
          <p:cNvPr id="5" name="Slide Number Placeholder 4"/>
          <p:cNvSpPr>
            <a:spLocks noGrp="1"/>
          </p:cNvSpPr>
          <p:nvPr>
            <p:ph type="sldNum" sz="quarter" idx="12"/>
          </p:nvPr>
        </p:nvSpPr>
        <p:spPr/>
        <p:txBody>
          <a:bodyPr/>
          <a:lstStyle/>
          <a:p>
            <a:fld id="{B016F8AB-BCEA-4347-8BA6-BE776009BC89}" type="slidenum">
              <a:rPr lang="en-US" smtClean="0"/>
              <a:t>8</a:t>
            </a:fld>
            <a:endParaRPr lang="en-US"/>
          </a:p>
        </p:txBody>
      </p:sp>
    </p:spTree>
    <p:extLst>
      <p:ext uri="{BB962C8B-B14F-4D97-AF65-F5344CB8AC3E}">
        <p14:creationId xmlns:p14="http://schemas.microsoft.com/office/powerpoint/2010/main" val="195373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Infrastructure &amp; Peripheral Assets</a:t>
            </a:r>
            <a:endParaRPr lang="en-US" dirty="0"/>
          </a:p>
        </p:txBody>
      </p:sp>
      <p:sp>
        <p:nvSpPr>
          <p:cNvPr id="2" name="Subtitle 1"/>
          <p:cNvSpPr>
            <a:spLocks noGrp="1"/>
          </p:cNvSpPr>
          <p:nvPr>
            <p:ph type="body" sz="quarter" idx="13"/>
          </p:nvPr>
        </p:nvSpPr>
        <p:spPr>
          <a:xfrm>
            <a:off x="609442" y="934240"/>
            <a:ext cx="11236569" cy="437769"/>
          </a:xfrm>
        </p:spPr>
        <p:txBody>
          <a:bodyPr/>
          <a:lstStyle/>
          <a:p>
            <a:r>
              <a:rPr lang="en-AU" dirty="0" smtClean="0"/>
              <a:t>Mega Menu &gt; Build &gt; Service Asset &amp; Configuration &gt; Infrastructure &amp; Peripherals</a:t>
            </a:r>
            <a:endParaRPr lang="en-US" dirty="0"/>
          </a:p>
        </p:txBody>
      </p:sp>
      <p:sp>
        <p:nvSpPr>
          <p:cNvPr id="4" name="Content Placeholder 3"/>
          <p:cNvSpPr>
            <a:spLocks noGrp="1"/>
          </p:cNvSpPr>
          <p:nvPr>
            <p:ph idx="1"/>
          </p:nvPr>
        </p:nvSpPr>
        <p:spPr/>
        <p:txBody>
          <a:bodyPr>
            <a:normAutofit lnSpcReduction="10000"/>
          </a:bodyPr>
          <a:lstStyle/>
          <a:p>
            <a:r>
              <a:rPr lang="en-US" dirty="0"/>
              <a:t>Infrastructure and peripheral assets include, but are not limited </a:t>
            </a:r>
            <a:r>
              <a:rPr lang="en-US" dirty="0" smtClean="0"/>
              <a:t>to </a:t>
            </a:r>
            <a:r>
              <a:rPr lang="en-US" dirty="0"/>
              <a:t>items such </a:t>
            </a:r>
            <a:r>
              <a:rPr lang="en-US" dirty="0" smtClean="0"/>
              <a:t>as:</a:t>
            </a:r>
          </a:p>
          <a:p>
            <a:pPr marL="380990" lvl="1" indent="-380990">
              <a:buFont typeface="Arial" panose="020B0604020202020204" pitchFamily="34" charset="0"/>
              <a:buChar char="•"/>
            </a:pPr>
            <a:r>
              <a:rPr lang="en-US" dirty="0" smtClean="0"/>
              <a:t>Monitor</a:t>
            </a:r>
          </a:p>
          <a:p>
            <a:pPr marL="380990" lvl="1" indent="-380990">
              <a:buFont typeface="Arial" panose="020B0604020202020204" pitchFamily="34" charset="0"/>
              <a:buChar char="•"/>
            </a:pPr>
            <a:r>
              <a:rPr lang="en-US" dirty="0" smtClean="0"/>
              <a:t>Mass storage</a:t>
            </a:r>
          </a:p>
          <a:p>
            <a:pPr marL="380990" lvl="1" indent="-380990">
              <a:buFont typeface="Arial" panose="020B0604020202020204" pitchFamily="34" charset="0"/>
              <a:buChar char="•"/>
            </a:pPr>
            <a:r>
              <a:rPr lang="en-US" dirty="0" smtClean="0"/>
              <a:t>RFID</a:t>
            </a:r>
          </a:p>
          <a:p>
            <a:pPr marL="380990" lvl="1" indent="-380990">
              <a:buFont typeface="Arial" panose="020B0604020202020204" pitchFamily="34" charset="0"/>
              <a:buChar char="•"/>
            </a:pPr>
            <a:r>
              <a:rPr lang="en-US" dirty="0" smtClean="0"/>
              <a:t>Projector</a:t>
            </a:r>
          </a:p>
          <a:p>
            <a:pPr marL="380990" lvl="1" indent="-380990">
              <a:buFont typeface="Arial" panose="020B0604020202020204" pitchFamily="34" charset="0"/>
              <a:buChar char="•"/>
            </a:pPr>
            <a:r>
              <a:rPr lang="en-US" dirty="0" smtClean="0"/>
              <a:t>Rack</a:t>
            </a:r>
          </a:p>
          <a:p>
            <a:pPr marL="380990" lvl="1" indent="-380990">
              <a:buFont typeface="Arial" panose="020B0604020202020204" pitchFamily="34" charset="0"/>
              <a:buChar char="•"/>
            </a:pPr>
            <a:r>
              <a:rPr lang="en-US" dirty="0" smtClean="0"/>
              <a:t>Cooling systems</a:t>
            </a:r>
          </a:p>
          <a:p>
            <a:pPr marL="380990" lvl="1" indent="-380990">
              <a:buFont typeface="Arial" panose="020B0604020202020204" pitchFamily="34" charset="0"/>
              <a:buChar char="•"/>
            </a:pPr>
            <a:r>
              <a:rPr lang="en-US" dirty="0" smtClean="0"/>
              <a:t>Fire protection systems</a:t>
            </a:r>
          </a:p>
          <a:p>
            <a:pPr marL="380990" lvl="1" indent="-380990">
              <a:buFont typeface="Arial" panose="020B0604020202020204" pitchFamily="34" charset="0"/>
              <a:buChar char="•"/>
            </a:pPr>
            <a:r>
              <a:rPr lang="en-US" dirty="0" smtClean="0"/>
              <a:t>Telecommunication</a:t>
            </a:r>
          </a:p>
          <a:p>
            <a:pPr marL="380990" lvl="1" indent="-380990">
              <a:buFont typeface="Arial" panose="020B0604020202020204" pitchFamily="34" charset="0"/>
              <a:buChar char="•"/>
            </a:pPr>
            <a:r>
              <a:rPr lang="en-US" dirty="0" smtClean="0"/>
              <a:t>and more…</a:t>
            </a:r>
            <a:endParaRPr lang="en-US" dirty="0"/>
          </a:p>
        </p:txBody>
      </p:sp>
      <p:pic>
        <p:nvPicPr>
          <p:cNvPr id="5" name="Picture 4"/>
          <p:cNvPicPr>
            <a:picLocks noChangeAspect="1"/>
          </p:cNvPicPr>
          <p:nvPr/>
        </p:nvPicPr>
        <p:blipFill>
          <a:blip r:embed="rId3"/>
          <a:stretch>
            <a:fillRect/>
          </a:stretch>
        </p:blipFill>
        <p:spPr>
          <a:xfrm>
            <a:off x="3757808" y="1982149"/>
            <a:ext cx="7874824" cy="4265844"/>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9</a:t>
            </a:fld>
            <a:endParaRPr lang="en-US"/>
          </a:p>
        </p:txBody>
      </p:sp>
      <p:sp>
        <p:nvSpPr>
          <p:cNvPr id="6" name="Rectangle 5"/>
          <p:cNvSpPr/>
          <p:nvPr/>
        </p:nvSpPr>
        <p:spPr>
          <a:xfrm>
            <a:off x="3776662" y="2001003"/>
            <a:ext cx="267437" cy="280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94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2.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B01CFF-8547-4E06-87BD-4BAC7C3232DD}">
  <ds:schemaRefs>
    <ds:schemaRef ds:uri="http://schemas.microsoft.com/office/2006/documentManagement/types"/>
    <ds:schemaRef ds:uri="http://purl.org/dc/elements/1.1/"/>
    <ds:schemaRef ds:uri="http://www.w3.org/XML/1998/namespace"/>
    <ds:schemaRef ds:uri="a8928c6c-9e43-4659-83e5-b394eaf80832"/>
    <ds:schemaRef ds:uri="http://schemas.microsoft.com/office/2006/metadata/properties"/>
    <ds:schemaRef ds:uri="http://purl.org/dc/dcmitype/"/>
    <ds:schemaRef ds:uri="http://schemas.openxmlformats.org/package/2006/metadata/core-properties"/>
    <ds:schemaRef ds:uri="http://schemas.microsoft.com/office/infopath/2007/PartnerControls"/>
    <ds:schemaRef ds:uri="1eddce99-1d0c-468e-980b-a6c35b3e1af6"/>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9656</TotalTime>
  <Words>4202</Words>
  <Application>Microsoft Office PowerPoint</Application>
  <PresentationFormat>Widescreen</PresentationFormat>
  <Paragraphs>697</Paragraphs>
  <Slides>48</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Arial (Headings)</vt:lpstr>
      <vt:lpstr>Calibri</vt:lpstr>
      <vt:lpstr>Calibri Light</vt:lpstr>
      <vt:lpstr>HP Simplified</vt:lpstr>
      <vt:lpstr>HPMetricLocal</vt:lpstr>
      <vt:lpstr>Wingdings</vt:lpstr>
      <vt:lpstr>MICROFOCUS THEME v5</vt:lpstr>
      <vt:lpstr>MF COLOR GRADIENTS</vt:lpstr>
      <vt:lpstr>Module 2 – SMA-X Service Asset &amp; Configuration Management</vt:lpstr>
      <vt:lpstr>Objectives</vt:lpstr>
      <vt:lpstr>SACM features</vt:lpstr>
      <vt:lpstr>Service Asset and Configuration Management</vt:lpstr>
      <vt:lpstr>IT Agent Accessing SACM</vt:lpstr>
      <vt:lpstr>IT Agent Accessing SACM</vt:lpstr>
      <vt:lpstr>Asset Models</vt:lpstr>
      <vt:lpstr>Asset Models</vt:lpstr>
      <vt:lpstr>Infrastructure &amp; Peripheral Assets</vt:lpstr>
      <vt:lpstr>SACM </vt:lpstr>
      <vt:lpstr>SACM Model and Lifecycles</vt:lpstr>
      <vt:lpstr>SACM Model Hierarchy</vt:lpstr>
      <vt:lpstr>SACM System Definition</vt:lpstr>
      <vt:lpstr>SACM Actual Service</vt:lpstr>
      <vt:lpstr>SACM Service Component</vt:lpstr>
      <vt:lpstr>SACM System Element</vt:lpstr>
      <vt:lpstr>SACM Device</vt:lpstr>
      <vt:lpstr>SACM Typology Examples</vt:lpstr>
      <vt:lpstr>Service Modeling</vt:lpstr>
      <vt:lpstr>UCMDB Synchronization </vt:lpstr>
      <vt:lpstr>SACM Modeling Relationship to Service Catalog</vt:lpstr>
      <vt:lpstr>SACM Device – record content</vt:lpstr>
      <vt:lpstr>SACM Device Lifecycle </vt:lpstr>
      <vt:lpstr>SACM Device Record content sub-tabs</vt:lpstr>
      <vt:lpstr>SACM Device – Related CIs and Show Impact map</vt:lpstr>
      <vt:lpstr>Impact Analysis</vt:lpstr>
      <vt:lpstr>Stock Management and Reservation</vt:lpstr>
      <vt:lpstr>Stock Rooms: Assets in Stock</vt:lpstr>
      <vt:lpstr>Stock Rooms: Locations Served</vt:lpstr>
      <vt:lpstr>Device lifecycle phases</vt:lpstr>
      <vt:lpstr>Adding Devices</vt:lpstr>
      <vt:lpstr>Stock Management – Transition to In Use</vt:lpstr>
      <vt:lpstr>Reservations</vt:lpstr>
      <vt:lpstr>Manually Reserve Asset for End User</vt:lpstr>
      <vt:lpstr>Automatically Reserve asset for End User</vt:lpstr>
      <vt:lpstr>Automatically Reserve asset for End User</vt:lpstr>
      <vt:lpstr>Subscriptions</vt:lpstr>
      <vt:lpstr>Subscriptions</vt:lpstr>
      <vt:lpstr>Subscriptions</vt:lpstr>
      <vt:lpstr>Create a group subscription</vt:lpstr>
      <vt:lpstr>My Services and Assets</vt:lpstr>
      <vt:lpstr>Contract and Vendor Management</vt:lpstr>
      <vt:lpstr>Contract and Vendor Management</vt:lpstr>
      <vt:lpstr>IT Asset Management: Contract Management</vt:lpstr>
      <vt:lpstr>IT Asset Management: Contract Management</vt:lpstr>
      <vt:lpstr>IT Asset Management: Vendor Management</vt:lpstr>
      <vt:lpstr>IT Asset Management: Vendor Management</vt:lpstr>
      <vt:lpstr>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308</cp:revision>
  <dcterms:created xsi:type="dcterms:W3CDTF">2017-09-18T16:47:52Z</dcterms:created>
  <dcterms:modified xsi:type="dcterms:W3CDTF">2018-01-30T04:26:06Z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